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7" r:id="rId2"/>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0" d="100"/>
          <a:sy n="60"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1290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5991110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pic>
        <p:nvPicPr>
          <p:cNvPr id="8" name="Imagen 7">
            <a:extLst>
              <a:ext uri="{FF2B5EF4-FFF2-40B4-BE49-F238E27FC236}">
                <a16:creationId xmlns:a16="http://schemas.microsoft.com/office/drawing/2014/main" id="{F255EA39-9280-015E-638D-C376305423CD}"/>
              </a:ext>
            </a:extLst>
          </p:cNvPr>
          <p:cNvPicPr>
            <a:picLocks noChangeAspect="1"/>
          </p:cNvPicPr>
          <p:nvPr/>
        </p:nvPicPr>
        <p:blipFill>
          <a:blip r:embed="rId5"/>
          <a:stretch>
            <a:fillRect/>
          </a:stretch>
        </p:blipFill>
        <p:spPr>
          <a:xfrm>
            <a:off x="2897339" y="1103115"/>
            <a:ext cx="4279763" cy="6023370"/>
          </a:xfrm>
          <a:prstGeom prst="rect">
            <a:avLst/>
          </a:prstGeom>
        </p:spPr>
      </p:pic>
      <p:pic>
        <p:nvPicPr>
          <p:cNvPr id="9" name="Imagen 8">
            <a:extLst>
              <a:ext uri="{FF2B5EF4-FFF2-40B4-BE49-F238E27FC236}">
                <a16:creationId xmlns:a16="http://schemas.microsoft.com/office/drawing/2014/main" id="{5DA2AF0A-D5F7-955B-878E-79E1DFEE1DC5}"/>
              </a:ext>
            </a:extLst>
          </p:cNvPr>
          <p:cNvPicPr>
            <a:picLocks noChangeAspect="1"/>
          </p:cNvPicPr>
          <p:nvPr/>
        </p:nvPicPr>
        <p:blipFill>
          <a:blip r:embed="rId6"/>
          <a:stretch>
            <a:fillRect/>
          </a:stretch>
        </p:blipFill>
        <p:spPr>
          <a:xfrm>
            <a:off x="4110547" y="1997963"/>
            <a:ext cx="1853345" cy="1859441"/>
          </a:xfrm>
          <a:prstGeom prst="rect">
            <a:avLst/>
          </a:prstGeom>
        </p:spPr>
      </p:pic>
    </p:spTree>
    <p:extLst>
      <p:ext uri="{BB962C8B-B14F-4D97-AF65-F5344CB8AC3E}">
        <p14:creationId xmlns:p14="http://schemas.microsoft.com/office/powerpoint/2010/main" val="2051428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2465308" y="535186"/>
            <a:ext cx="9699784" cy="1818442"/>
          </a:xfrm>
          <a:prstGeom prst="rect">
            <a:avLst/>
          </a:prstGeom>
          <a:noFill/>
          <a:ln/>
        </p:spPr>
        <p:txBody>
          <a:bodyPr wrap="square" rtlCol="0" anchor="t"/>
          <a:lstStyle/>
          <a:p>
            <a:pPr marL="0" indent="0">
              <a:lnSpc>
                <a:spcPts val="4774"/>
              </a:lnSpc>
              <a:buNone/>
            </a:pPr>
            <a:r>
              <a:rPr lang="en-US" sz="3819" b="1" dirty="0">
                <a:solidFill>
                  <a:srgbClr val="396AF1"/>
                </a:solidFill>
                <a:latin typeface="Barlow" pitchFamily="34" charset="0"/>
                <a:ea typeface="Barlow" pitchFamily="34" charset="-122"/>
                <a:cs typeface="Barlow" pitchFamily="34" charset="-120"/>
              </a:rPr>
              <a:t>Definición de una infraestructura "middleware" basada en modelos de red "grid" y "p2p"</a:t>
            </a:r>
            <a:endParaRPr lang="en-US" sz="3819" dirty="0"/>
          </a:p>
        </p:txBody>
      </p:sp>
      <p:sp>
        <p:nvSpPr>
          <p:cNvPr id="5" name="Text 2"/>
          <p:cNvSpPr/>
          <p:nvPr/>
        </p:nvSpPr>
        <p:spPr>
          <a:xfrm>
            <a:off x="2465308" y="2819162"/>
            <a:ext cx="4613315" cy="2171938"/>
          </a:xfrm>
          <a:prstGeom prst="rect">
            <a:avLst/>
          </a:prstGeom>
          <a:noFill/>
          <a:ln/>
        </p:spPr>
        <p:txBody>
          <a:bodyPr wrap="square" rtlCol="0" anchor="t"/>
          <a:lstStyle/>
          <a:p>
            <a:pPr marL="0" indent="0">
              <a:lnSpc>
                <a:spcPts val="2444"/>
              </a:lnSpc>
              <a:buNone/>
            </a:pPr>
            <a:r>
              <a:rPr lang="en-US" sz="1528" dirty="0">
                <a:solidFill>
                  <a:srgbClr val="272525"/>
                </a:solidFill>
                <a:latin typeface="Montserrat" pitchFamily="34" charset="0"/>
                <a:ea typeface="Montserrat" pitchFamily="34" charset="-122"/>
                <a:cs typeface="Montserrat" pitchFamily="34" charset="-120"/>
              </a:rPr>
              <a:t>Se propone una infraestructura middleware que integre los modelos de red "grid" y "peer-to-peer" (p2p) para dar soporte a aplicaciones cooperativas distribuidas. Esta arquitectura permitirá una asignación flexible de recursos y una comunicación eficiente entre los diferentes nodos.</a:t>
            </a:r>
            <a:endParaRPr lang="en-US" sz="1528" dirty="0"/>
          </a:p>
        </p:txBody>
      </p:sp>
      <p:sp>
        <p:nvSpPr>
          <p:cNvPr id="6" name="Text 3"/>
          <p:cNvSpPr/>
          <p:nvPr/>
        </p:nvSpPr>
        <p:spPr>
          <a:xfrm>
            <a:off x="2465308" y="5165646"/>
            <a:ext cx="4613315" cy="2171938"/>
          </a:xfrm>
          <a:prstGeom prst="rect">
            <a:avLst/>
          </a:prstGeom>
          <a:noFill/>
          <a:ln/>
        </p:spPr>
        <p:txBody>
          <a:bodyPr wrap="square" rtlCol="0" anchor="t"/>
          <a:lstStyle/>
          <a:p>
            <a:pPr marL="0" indent="0">
              <a:lnSpc>
                <a:spcPts val="2444"/>
              </a:lnSpc>
              <a:buNone/>
            </a:pPr>
            <a:r>
              <a:rPr lang="en-US" sz="1528" dirty="0">
                <a:solidFill>
                  <a:srgbClr val="272525"/>
                </a:solidFill>
                <a:latin typeface="Montserrat" pitchFamily="34" charset="0"/>
                <a:ea typeface="Montserrat" pitchFamily="34" charset="-122"/>
                <a:cs typeface="Montserrat" pitchFamily="34" charset="-120"/>
              </a:rPr>
              <a:t>Los usuarios podrán acceder a los servicios de la infraestructura a través de una interfaz unificada, simplificando la complejidad subyacente. Además, se implementarán mecanismos de seguridad y tolerancia a fallos para garantizar la robustez y fiabilidad del sistema.</a:t>
            </a:r>
            <a:endParaRPr lang="en-US" sz="1528" dirty="0"/>
          </a:p>
        </p:txBody>
      </p:sp>
      <p:pic>
        <p:nvPicPr>
          <p:cNvPr id="7" name="Image 1" descr="preencoded.png"/>
          <p:cNvPicPr>
            <a:picLocks noChangeAspect="1"/>
          </p:cNvPicPr>
          <p:nvPr/>
        </p:nvPicPr>
        <p:blipFill>
          <a:blip r:embed="rId4"/>
          <a:stretch>
            <a:fillRect/>
          </a:stretch>
        </p:blipFill>
        <p:spPr>
          <a:xfrm>
            <a:off x="7559397" y="2862858"/>
            <a:ext cx="4613315" cy="461331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104662"/>
            <a:ext cx="555498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Conclusiones</a:t>
            </a:r>
            <a:endParaRPr lang="en-US" sz="4374" dirty="0"/>
          </a:p>
        </p:txBody>
      </p:sp>
      <p:sp>
        <p:nvSpPr>
          <p:cNvPr id="5" name="Shape 2"/>
          <p:cNvSpPr/>
          <p:nvPr/>
        </p:nvSpPr>
        <p:spPr>
          <a:xfrm>
            <a:off x="1760220" y="2472571"/>
            <a:ext cx="388739" cy="388739"/>
          </a:xfrm>
          <a:prstGeom prst="roundRect">
            <a:avLst>
              <a:gd name="adj" fmla="val 34295"/>
            </a:avLst>
          </a:prstGeom>
          <a:solidFill>
            <a:srgbClr val="EEEFF5"/>
          </a:solidFill>
          <a:ln/>
        </p:spPr>
      </p:sp>
      <p:sp>
        <p:nvSpPr>
          <p:cNvPr id="6" name="Text 3"/>
          <p:cNvSpPr/>
          <p:nvPr/>
        </p:nvSpPr>
        <p:spPr>
          <a:xfrm>
            <a:off x="2371130" y="2493288"/>
            <a:ext cx="277749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Enfoque Integral</a:t>
            </a:r>
            <a:endParaRPr lang="en-US" sz="2187" dirty="0"/>
          </a:p>
        </p:txBody>
      </p:sp>
      <p:sp>
        <p:nvSpPr>
          <p:cNvPr id="7" name="Text 4"/>
          <p:cNvSpPr/>
          <p:nvPr/>
        </p:nvSpPr>
        <p:spPr>
          <a:xfrm>
            <a:off x="2371130" y="2973705"/>
            <a:ext cx="4832985"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El proyecto ha abordado de forma integral los desafíos de los sistemas distribuidos y las aplicaciones cooperativas, combinando aspectos técnicos, sociales y organizacionales.</a:t>
            </a:r>
            <a:endParaRPr lang="en-US" sz="1750" dirty="0"/>
          </a:p>
        </p:txBody>
      </p:sp>
      <p:sp>
        <p:nvSpPr>
          <p:cNvPr id="8" name="Shape 5"/>
          <p:cNvSpPr/>
          <p:nvPr/>
        </p:nvSpPr>
        <p:spPr>
          <a:xfrm>
            <a:off x="7426285" y="2472571"/>
            <a:ext cx="388739" cy="388739"/>
          </a:xfrm>
          <a:prstGeom prst="roundRect">
            <a:avLst>
              <a:gd name="adj" fmla="val 34295"/>
            </a:avLst>
          </a:prstGeom>
          <a:solidFill>
            <a:srgbClr val="EEEFF5"/>
          </a:solidFill>
          <a:ln/>
        </p:spPr>
      </p:sp>
      <p:sp>
        <p:nvSpPr>
          <p:cNvPr id="9" name="Text 6"/>
          <p:cNvSpPr/>
          <p:nvPr/>
        </p:nvSpPr>
        <p:spPr>
          <a:xfrm>
            <a:off x="8037195" y="2493288"/>
            <a:ext cx="277749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Impacto Significativo</a:t>
            </a:r>
            <a:endParaRPr lang="en-US" sz="2187" dirty="0"/>
          </a:p>
        </p:txBody>
      </p:sp>
      <p:sp>
        <p:nvSpPr>
          <p:cNvPr id="10" name="Text 7"/>
          <p:cNvSpPr/>
          <p:nvPr/>
        </p:nvSpPr>
        <p:spPr>
          <a:xfrm>
            <a:off x="8037195" y="2973705"/>
            <a:ext cx="4832985"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Los resultados obtenidos han tenido un impacto significativo en el avance del conocimiento y el desarrollo de soluciones innovadoras en este campo.</a:t>
            </a:r>
            <a:endParaRPr lang="en-US" sz="1750" dirty="0"/>
          </a:p>
        </p:txBody>
      </p:sp>
      <p:sp>
        <p:nvSpPr>
          <p:cNvPr id="11" name="Shape 8"/>
          <p:cNvSpPr/>
          <p:nvPr/>
        </p:nvSpPr>
        <p:spPr>
          <a:xfrm>
            <a:off x="1760220" y="5202079"/>
            <a:ext cx="388739" cy="388739"/>
          </a:xfrm>
          <a:prstGeom prst="roundRect">
            <a:avLst>
              <a:gd name="adj" fmla="val 34295"/>
            </a:avLst>
          </a:prstGeom>
          <a:solidFill>
            <a:srgbClr val="EEEFF5"/>
          </a:solidFill>
          <a:ln/>
        </p:spPr>
      </p:sp>
      <p:sp>
        <p:nvSpPr>
          <p:cNvPr id="12" name="Text 9"/>
          <p:cNvSpPr/>
          <p:nvPr/>
        </p:nvSpPr>
        <p:spPr>
          <a:xfrm>
            <a:off x="2371130" y="5222796"/>
            <a:ext cx="3550682"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Colaboración Interdisciplinar</a:t>
            </a:r>
            <a:endParaRPr lang="en-US" sz="2187" dirty="0"/>
          </a:p>
        </p:txBody>
      </p:sp>
      <p:sp>
        <p:nvSpPr>
          <p:cNvPr id="13" name="Text 10"/>
          <p:cNvSpPr/>
          <p:nvPr/>
        </p:nvSpPr>
        <p:spPr>
          <a:xfrm>
            <a:off x="2371130" y="5703213"/>
            <a:ext cx="4832985"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La colaboración entre expertos de diferentes áreas ha sido fundamental para abordar la complejidad inherente a estos sistemas.</a:t>
            </a:r>
            <a:endParaRPr lang="en-US" sz="1750" dirty="0"/>
          </a:p>
        </p:txBody>
      </p:sp>
      <p:sp>
        <p:nvSpPr>
          <p:cNvPr id="14" name="Shape 11"/>
          <p:cNvSpPr/>
          <p:nvPr/>
        </p:nvSpPr>
        <p:spPr>
          <a:xfrm>
            <a:off x="7426285" y="5202079"/>
            <a:ext cx="388739" cy="388739"/>
          </a:xfrm>
          <a:prstGeom prst="roundRect">
            <a:avLst>
              <a:gd name="adj" fmla="val 34295"/>
            </a:avLst>
          </a:prstGeom>
          <a:solidFill>
            <a:srgbClr val="EEEFF5"/>
          </a:solidFill>
          <a:ln/>
        </p:spPr>
      </p:sp>
      <p:sp>
        <p:nvSpPr>
          <p:cNvPr id="15" name="Text 12"/>
          <p:cNvSpPr/>
          <p:nvPr/>
        </p:nvSpPr>
        <p:spPr>
          <a:xfrm>
            <a:off x="8037195" y="5222796"/>
            <a:ext cx="3875842"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Futuras Líneas de Investigación</a:t>
            </a:r>
            <a:endParaRPr lang="en-US" sz="2187" dirty="0"/>
          </a:p>
        </p:txBody>
      </p:sp>
      <p:sp>
        <p:nvSpPr>
          <p:cNvPr id="16" name="Text 13"/>
          <p:cNvSpPr/>
          <p:nvPr/>
        </p:nvSpPr>
        <p:spPr>
          <a:xfrm>
            <a:off x="8037195" y="5703213"/>
            <a:ext cx="4832985"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Quedan aún retos por resolver, como la escalabilidad, la seguridad y la optimización de recursos, que abrirán nuevas líneas de investigación a explorar.</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1073830" y="1509073"/>
            <a:ext cx="7477601" cy="1916430"/>
          </a:xfrm>
          <a:prstGeom prst="rect">
            <a:avLst/>
          </a:prstGeom>
          <a:noFill/>
          <a:ln/>
        </p:spPr>
        <p:txBody>
          <a:bodyPr wrap="square" rtlCol="0" anchor="t"/>
          <a:lstStyle/>
          <a:p>
            <a:pPr marL="0" indent="0">
              <a:lnSpc>
                <a:spcPts val="7545"/>
              </a:lnSpc>
              <a:buNone/>
            </a:pPr>
            <a:r>
              <a:rPr lang="en-US" sz="6036" b="1" dirty="0">
                <a:solidFill>
                  <a:srgbClr val="396AF1"/>
                </a:solidFill>
                <a:latin typeface="Barlow" pitchFamily="34" charset="0"/>
                <a:ea typeface="Barlow" pitchFamily="34" charset="-122"/>
                <a:cs typeface="Barlow" pitchFamily="34" charset="-120"/>
              </a:rPr>
              <a:t>Introducción a los Sistemas Distribuidos</a:t>
            </a:r>
            <a:endParaRPr lang="en-US" sz="6036" dirty="0"/>
          </a:p>
        </p:txBody>
      </p:sp>
      <p:sp>
        <p:nvSpPr>
          <p:cNvPr id="6" name="Text 2"/>
          <p:cNvSpPr/>
          <p:nvPr/>
        </p:nvSpPr>
        <p:spPr>
          <a:xfrm>
            <a:off x="833199" y="4528780"/>
            <a:ext cx="7477601"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Los sistemas distribuidos son redes de computadoras que trabajan en conjunto para lograr un objetivo común. Se caracterizan por su escalabilidad, tolerancia a fallas y alta disponibilidad, lo que los hace ideales para aplicaciones críticas y de gran volumen de datos.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EEEFF5">
              <a:alpha val="85000"/>
            </a:srgbClr>
          </a:solidFill>
          <a:ln/>
        </p:spPr>
      </p:sp>
      <p:sp>
        <p:nvSpPr>
          <p:cNvPr id="6" name="Text 2"/>
          <p:cNvSpPr/>
          <p:nvPr/>
        </p:nvSpPr>
        <p:spPr>
          <a:xfrm>
            <a:off x="1760220" y="2098715"/>
            <a:ext cx="11109960" cy="1388745"/>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Problemática de asignación de recursos y coordinación en sistemas distribuidos</a:t>
            </a:r>
            <a:endParaRPr lang="en-US" sz="4374" dirty="0"/>
          </a:p>
        </p:txBody>
      </p:sp>
      <p:sp>
        <p:nvSpPr>
          <p:cNvPr id="7" name="Text 3"/>
          <p:cNvSpPr/>
          <p:nvPr/>
        </p:nvSpPr>
        <p:spPr>
          <a:xfrm>
            <a:off x="2115622" y="3820716"/>
            <a:ext cx="10754558"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272525"/>
                </a:solidFill>
                <a:latin typeface="Montserrat" pitchFamily="34" charset="0"/>
                <a:ea typeface="Montserrat" pitchFamily="34" charset="-122"/>
                <a:cs typeface="Montserrat" pitchFamily="34" charset="-120"/>
              </a:rPr>
              <a:t>Complejidad en la </a:t>
            </a:r>
            <a:r>
              <a:rPr lang="en-US" sz="1750" b="1" dirty="0">
                <a:solidFill>
                  <a:srgbClr val="272525"/>
                </a:solidFill>
                <a:latin typeface="Montserrat" pitchFamily="34" charset="0"/>
                <a:ea typeface="Montserrat" pitchFamily="34" charset="-122"/>
                <a:cs typeface="Montserrat" pitchFamily="34" charset="-120"/>
              </a:rPr>
              <a:t>asignación óptima</a:t>
            </a:r>
            <a:r>
              <a:rPr lang="en-US" sz="1750" dirty="0">
                <a:solidFill>
                  <a:srgbClr val="272525"/>
                </a:solidFill>
                <a:latin typeface="Montserrat" pitchFamily="34" charset="0"/>
                <a:ea typeface="Montserrat" pitchFamily="34" charset="-122"/>
                <a:cs typeface="Montserrat" pitchFamily="34" charset="-120"/>
              </a:rPr>
              <a:t> de recursos computacionales, de almacenamiento y de comunicación en entornos heterogéneos y dinámicos.</a:t>
            </a:r>
            <a:endParaRPr lang="en-US" sz="1750" dirty="0"/>
          </a:p>
        </p:txBody>
      </p:sp>
      <p:sp>
        <p:nvSpPr>
          <p:cNvPr id="8" name="Text 4"/>
          <p:cNvSpPr/>
          <p:nvPr/>
        </p:nvSpPr>
        <p:spPr>
          <a:xfrm>
            <a:off x="2115622" y="4620339"/>
            <a:ext cx="10754558"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272525"/>
                </a:solidFill>
                <a:latin typeface="Montserrat" pitchFamily="34" charset="0"/>
                <a:ea typeface="Montserrat" pitchFamily="34" charset="-122"/>
                <a:cs typeface="Montserrat" pitchFamily="34" charset="-120"/>
              </a:rPr>
              <a:t>Desafíos para lograr una </a:t>
            </a:r>
            <a:r>
              <a:rPr lang="en-US" sz="1750" b="1" dirty="0">
                <a:solidFill>
                  <a:srgbClr val="272525"/>
                </a:solidFill>
                <a:latin typeface="Montserrat" pitchFamily="34" charset="0"/>
                <a:ea typeface="Montserrat" pitchFamily="34" charset="-122"/>
                <a:cs typeface="Montserrat" pitchFamily="34" charset="-120"/>
              </a:rPr>
              <a:t>coordinación eficiente</a:t>
            </a:r>
            <a:r>
              <a:rPr lang="en-US" sz="1750" dirty="0">
                <a:solidFill>
                  <a:srgbClr val="272525"/>
                </a:solidFill>
                <a:latin typeface="Montserrat" pitchFamily="34" charset="0"/>
                <a:ea typeface="Montserrat" pitchFamily="34" charset="-122"/>
                <a:cs typeface="Montserrat" pitchFamily="34" charset="-120"/>
              </a:rPr>
              <a:t> entre diversos componentes, servicios y usuarios que comparten los mismos recursos y requieren sincronización.</a:t>
            </a:r>
            <a:endParaRPr lang="en-US" sz="1750" dirty="0"/>
          </a:p>
        </p:txBody>
      </p:sp>
      <p:sp>
        <p:nvSpPr>
          <p:cNvPr id="9" name="Text 5"/>
          <p:cNvSpPr/>
          <p:nvPr/>
        </p:nvSpPr>
        <p:spPr>
          <a:xfrm>
            <a:off x="2115622" y="5419963"/>
            <a:ext cx="10754558"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272525"/>
                </a:solidFill>
                <a:latin typeface="Montserrat" pitchFamily="34" charset="0"/>
                <a:ea typeface="Montserrat" pitchFamily="34" charset="-122"/>
                <a:cs typeface="Montserrat" pitchFamily="34" charset="-120"/>
              </a:rPr>
              <a:t>Necesidad de </a:t>
            </a:r>
            <a:r>
              <a:rPr lang="en-US" sz="1750" b="1" dirty="0">
                <a:solidFill>
                  <a:srgbClr val="272525"/>
                </a:solidFill>
                <a:latin typeface="Montserrat" pitchFamily="34" charset="0"/>
                <a:ea typeface="Montserrat" pitchFamily="34" charset="-122"/>
                <a:cs typeface="Montserrat" pitchFamily="34" charset="-120"/>
              </a:rPr>
              <a:t>mecanismos adaptativos</a:t>
            </a:r>
            <a:r>
              <a:rPr lang="en-US" sz="1750" dirty="0">
                <a:solidFill>
                  <a:srgbClr val="272525"/>
                </a:solidFill>
                <a:latin typeface="Montserrat" pitchFamily="34" charset="0"/>
                <a:ea typeface="Montserrat" pitchFamily="34" charset="-122"/>
                <a:cs typeface="Montserrat" pitchFamily="34" charset="-120"/>
              </a:rPr>
              <a:t> que puedan responder a cambios imprevistos en la disponibilidad y demanda de recursos a lo largo del tiempo.</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226701"/>
            <a:ext cx="7477601" cy="2777490"/>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Aplicación de algoritmos económicos, redes neuronales y sistemas neuro-difusos</a:t>
            </a:r>
            <a:endParaRPr lang="en-US" sz="4374" dirty="0"/>
          </a:p>
        </p:txBody>
      </p:sp>
      <p:sp>
        <p:nvSpPr>
          <p:cNvPr id="6" name="Text 2"/>
          <p:cNvSpPr/>
          <p:nvPr/>
        </p:nvSpPr>
        <p:spPr>
          <a:xfrm>
            <a:off x="1188601" y="4215229"/>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272525"/>
                </a:solidFill>
                <a:latin typeface="Montserrat" pitchFamily="34" charset="0"/>
                <a:ea typeface="Montserrat" pitchFamily="34" charset="-122"/>
                <a:cs typeface="Montserrat" pitchFamily="34" charset="-120"/>
              </a:rPr>
              <a:t>Utilizar </a:t>
            </a:r>
            <a:r>
              <a:rPr lang="en-US" sz="1750" b="1" dirty="0">
                <a:solidFill>
                  <a:srgbClr val="272525"/>
                </a:solidFill>
                <a:latin typeface="Montserrat" pitchFamily="34" charset="0"/>
                <a:ea typeface="Montserrat" pitchFamily="34" charset="-122"/>
                <a:cs typeface="Montserrat" pitchFamily="34" charset="-120"/>
              </a:rPr>
              <a:t>algoritmos económicos</a:t>
            </a:r>
            <a:r>
              <a:rPr lang="en-US" sz="1750" dirty="0">
                <a:solidFill>
                  <a:srgbClr val="272525"/>
                </a:solidFill>
                <a:latin typeface="Montserrat" pitchFamily="34" charset="0"/>
                <a:ea typeface="Montserrat" pitchFamily="34" charset="-122"/>
                <a:cs typeface="Montserrat" pitchFamily="34" charset="-120"/>
              </a:rPr>
              <a:t> para la asignación dinámica y eficiente de recursos en sistemas distribuidos heterogéneos.</a:t>
            </a:r>
            <a:endParaRPr lang="en-US" sz="1750" dirty="0"/>
          </a:p>
        </p:txBody>
      </p:sp>
      <p:sp>
        <p:nvSpPr>
          <p:cNvPr id="7" name="Text 3"/>
          <p:cNvSpPr/>
          <p:nvPr/>
        </p:nvSpPr>
        <p:spPr>
          <a:xfrm>
            <a:off x="1188601" y="5300573"/>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272525"/>
                </a:solidFill>
                <a:latin typeface="Montserrat" pitchFamily="34" charset="0"/>
                <a:ea typeface="Montserrat" pitchFamily="34" charset="-122"/>
                <a:cs typeface="Montserrat" pitchFamily="34" charset="-120"/>
              </a:rPr>
              <a:t>Aplicar </a:t>
            </a:r>
            <a:r>
              <a:rPr lang="en-US" sz="1750" b="1" dirty="0">
                <a:solidFill>
                  <a:srgbClr val="272525"/>
                </a:solidFill>
                <a:latin typeface="Montserrat" pitchFamily="34" charset="0"/>
                <a:ea typeface="Montserrat" pitchFamily="34" charset="-122"/>
                <a:cs typeface="Montserrat" pitchFamily="34" charset="-120"/>
              </a:rPr>
              <a:t>redes neuronales</a:t>
            </a:r>
            <a:r>
              <a:rPr lang="en-US" sz="1750" dirty="0">
                <a:solidFill>
                  <a:srgbClr val="272525"/>
                </a:solidFill>
                <a:latin typeface="Montserrat" pitchFamily="34" charset="0"/>
                <a:ea typeface="Montserrat" pitchFamily="34" charset="-122"/>
                <a:cs typeface="Montserrat" pitchFamily="34" charset="-120"/>
              </a:rPr>
              <a:t> para el aprendizaje y adaptación de los modelos de comportamiento en entornos CSCL complejos.</a:t>
            </a:r>
            <a:endParaRPr lang="en-US" sz="1750" dirty="0"/>
          </a:p>
        </p:txBody>
      </p:sp>
      <p:sp>
        <p:nvSpPr>
          <p:cNvPr id="8" name="Text 4"/>
          <p:cNvSpPr/>
          <p:nvPr/>
        </p:nvSpPr>
        <p:spPr>
          <a:xfrm>
            <a:off x="1188600" y="6321705"/>
            <a:ext cx="7122200" cy="1066205"/>
          </a:xfrm>
          <a:prstGeom prst="rect">
            <a:avLst/>
          </a:prstGeom>
          <a:noFill/>
          <a:ln/>
        </p:spPr>
        <p:txBody>
          <a:bodyPr wrap="square" rtlCol="0" anchor="t"/>
          <a:lstStyle/>
          <a:p>
            <a:pPr marL="342900" indent="-342900" algn="l">
              <a:lnSpc>
                <a:spcPts val="2799"/>
              </a:lnSpc>
              <a:buSzPct val="100000"/>
              <a:buChar char="•"/>
            </a:pPr>
            <a:r>
              <a:rPr lang="en-US" sz="1750" dirty="0">
                <a:solidFill>
                  <a:srgbClr val="272525"/>
                </a:solidFill>
                <a:latin typeface="Montserrat" pitchFamily="34" charset="0"/>
                <a:ea typeface="Montserrat" pitchFamily="34" charset="-122"/>
                <a:cs typeface="Montserrat" pitchFamily="34" charset="-120"/>
              </a:rPr>
              <a:t>Integrar </a:t>
            </a:r>
            <a:r>
              <a:rPr lang="en-US" sz="1750" b="1" dirty="0">
                <a:solidFill>
                  <a:srgbClr val="272525"/>
                </a:solidFill>
                <a:latin typeface="Montserrat" pitchFamily="34" charset="0"/>
                <a:ea typeface="Montserrat" pitchFamily="34" charset="-122"/>
                <a:cs typeface="Montserrat" pitchFamily="34" charset="-120"/>
              </a:rPr>
              <a:t>sistemas neuro-difusos</a:t>
            </a:r>
            <a:r>
              <a:rPr lang="en-US" sz="1750" dirty="0">
                <a:solidFill>
                  <a:srgbClr val="272525"/>
                </a:solidFill>
                <a:latin typeface="Montserrat" pitchFamily="34" charset="0"/>
                <a:ea typeface="Montserrat" pitchFamily="34" charset="-122"/>
                <a:cs typeface="Montserrat" pitchFamily="34" charset="-120"/>
              </a:rPr>
              <a:t> que combinen el razonamiento borroso con el aprendizaje de redes neuronales para lograr una coordinación más natural y adaptativa.</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EEEFF5">
              <a:alpha val="85000"/>
            </a:srgbClr>
          </a:solidFill>
          <a:ln/>
        </p:spPr>
      </p:sp>
      <p:sp>
        <p:nvSpPr>
          <p:cNvPr id="6" name="Text 2"/>
          <p:cNvSpPr/>
          <p:nvPr/>
        </p:nvSpPr>
        <p:spPr>
          <a:xfrm>
            <a:off x="2572583" y="523637"/>
            <a:ext cx="9485114" cy="1185386"/>
          </a:xfrm>
          <a:prstGeom prst="rect">
            <a:avLst/>
          </a:prstGeom>
          <a:noFill/>
          <a:ln/>
        </p:spPr>
        <p:txBody>
          <a:bodyPr wrap="square" rtlCol="0" anchor="t"/>
          <a:lstStyle/>
          <a:p>
            <a:pPr marL="0" indent="0">
              <a:lnSpc>
                <a:spcPts val="4668"/>
              </a:lnSpc>
              <a:buNone/>
            </a:pPr>
            <a:r>
              <a:rPr lang="en-US" sz="3734" b="1" dirty="0">
                <a:solidFill>
                  <a:srgbClr val="396AF1"/>
                </a:solidFill>
                <a:latin typeface="Barlow" pitchFamily="34" charset="0"/>
                <a:ea typeface="Barlow" pitchFamily="34" charset="-122"/>
                <a:cs typeface="Barlow" pitchFamily="34" charset="-120"/>
              </a:rPr>
              <a:t>Desarrollo de un simulador para modelar infraestructuras y aplicaciones cooperativas</a:t>
            </a:r>
            <a:endParaRPr lang="en-US" sz="3734" dirty="0"/>
          </a:p>
        </p:txBody>
      </p:sp>
      <p:sp>
        <p:nvSpPr>
          <p:cNvPr id="7" name="Shape 3"/>
          <p:cNvSpPr/>
          <p:nvPr/>
        </p:nvSpPr>
        <p:spPr>
          <a:xfrm>
            <a:off x="7272457" y="1993463"/>
            <a:ext cx="85249" cy="5712500"/>
          </a:xfrm>
          <a:prstGeom prst="roundRect">
            <a:avLst>
              <a:gd name="adj" fmla="val 133517"/>
            </a:avLst>
          </a:prstGeom>
          <a:solidFill>
            <a:srgbClr val="EEEFF5"/>
          </a:solidFill>
          <a:ln/>
        </p:spPr>
      </p:sp>
      <p:sp>
        <p:nvSpPr>
          <p:cNvPr id="8" name="Shape 4"/>
          <p:cNvSpPr/>
          <p:nvPr/>
        </p:nvSpPr>
        <p:spPr>
          <a:xfrm>
            <a:off x="6437828" y="2312313"/>
            <a:ext cx="663893" cy="85249"/>
          </a:xfrm>
          <a:prstGeom prst="roundRect">
            <a:avLst>
              <a:gd name="adj" fmla="val 133517"/>
            </a:avLst>
          </a:prstGeom>
          <a:solidFill>
            <a:srgbClr val="EEEFF5"/>
          </a:solidFill>
          <a:ln/>
        </p:spPr>
      </p:sp>
      <p:sp>
        <p:nvSpPr>
          <p:cNvPr id="9" name="Shape 5"/>
          <p:cNvSpPr/>
          <p:nvPr/>
        </p:nvSpPr>
        <p:spPr>
          <a:xfrm>
            <a:off x="7101721" y="2141696"/>
            <a:ext cx="426720" cy="426720"/>
          </a:xfrm>
          <a:prstGeom prst="roundRect">
            <a:avLst>
              <a:gd name="adj" fmla="val 26674"/>
            </a:avLst>
          </a:prstGeom>
          <a:solidFill>
            <a:srgbClr val="EEEFF5"/>
          </a:solidFill>
          <a:ln/>
        </p:spPr>
      </p:sp>
      <p:sp>
        <p:nvSpPr>
          <p:cNvPr id="10" name="Text 6"/>
          <p:cNvSpPr/>
          <p:nvPr/>
        </p:nvSpPr>
        <p:spPr>
          <a:xfrm>
            <a:off x="2836604" y="2141696"/>
            <a:ext cx="100727" cy="355640"/>
          </a:xfrm>
          <a:prstGeom prst="rect">
            <a:avLst/>
          </a:prstGeom>
          <a:noFill/>
          <a:ln/>
        </p:spPr>
        <p:txBody>
          <a:bodyPr wrap="none" rtlCol="0" anchor="t"/>
          <a:lstStyle/>
          <a:p>
            <a:pPr marL="0" indent="0" algn="ctr">
              <a:lnSpc>
                <a:spcPts val="2801"/>
              </a:lnSpc>
              <a:buNone/>
            </a:pPr>
            <a:r>
              <a:rPr lang="en-US" sz="2241" b="1" dirty="0">
                <a:solidFill>
                  <a:srgbClr val="396AF1"/>
                </a:solidFill>
                <a:latin typeface="Barlow" pitchFamily="34" charset="0"/>
                <a:ea typeface="Barlow" pitchFamily="34" charset="-122"/>
                <a:cs typeface="Barlow" pitchFamily="34" charset="-120"/>
              </a:rPr>
              <a:t>1</a:t>
            </a:r>
            <a:endParaRPr lang="en-US" sz="2241" dirty="0"/>
          </a:p>
        </p:txBody>
      </p:sp>
      <p:sp>
        <p:nvSpPr>
          <p:cNvPr id="11" name="Text 7"/>
          <p:cNvSpPr/>
          <p:nvPr/>
        </p:nvSpPr>
        <p:spPr>
          <a:xfrm>
            <a:off x="3900488" y="2183130"/>
            <a:ext cx="2371249" cy="296466"/>
          </a:xfrm>
          <a:prstGeom prst="rect">
            <a:avLst/>
          </a:prstGeom>
          <a:noFill/>
          <a:ln/>
        </p:spPr>
        <p:txBody>
          <a:bodyPr wrap="none" rtlCol="0" anchor="t"/>
          <a:lstStyle/>
          <a:p>
            <a:pPr marL="0" indent="0" algn="r">
              <a:lnSpc>
                <a:spcPts val="2334"/>
              </a:lnSpc>
              <a:buNone/>
            </a:pPr>
            <a:r>
              <a:rPr lang="en-US" sz="1867" b="1" dirty="0">
                <a:solidFill>
                  <a:srgbClr val="396AF1"/>
                </a:solidFill>
                <a:latin typeface="Barlow" pitchFamily="34" charset="0"/>
                <a:ea typeface="Barlow" pitchFamily="34" charset="-122"/>
                <a:cs typeface="Barlow" pitchFamily="34" charset="-120"/>
              </a:rPr>
              <a:t>Diseño del Simulador</a:t>
            </a:r>
            <a:endParaRPr lang="en-US" sz="1867" dirty="0"/>
          </a:p>
        </p:txBody>
      </p:sp>
      <p:sp>
        <p:nvSpPr>
          <p:cNvPr id="12" name="Text 8"/>
          <p:cNvSpPr/>
          <p:nvPr/>
        </p:nvSpPr>
        <p:spPr>
          <a:xfrm>
            <a:off x="2572583" y="2593300"/>
            <a:ext cx="3699153" cy="1820228"/>
          </a:xfrm>
          <a:prstGeom prst="rect">
            <a:avLst/>
          </a:prstGeom>
          <a:noFill/>
          <a:ln/>
        </p:spPr>
        <p:txBody>
          <a:bodyPr wrap="square" rtlCol="0" anchor="t"/>
          <a:lstStyle/>
          <a:p>
            <a:pPr marL="0" indent="0" algn="r">
              <a:lnSpc>
                <a:spcPts val="2390"/>
              </a:lnSpc>
              <a:buNone/>
            </a:pPr>
            <a:r>
              <a:rPr lang="en-US" sz="1494" dirty="0">
                <a:solidFill>
                  <a:srgbClr val="272525"/>
                </a:solidFill>
                <a:latin typeface="Montserrat" pitchFamily="34" charset="0"/>
                <a:ea typeface="Montserrat" pitchFamily="34" charset="-122"/>
                <a:cs typeface="Montserrat" pitchFamily="34" charset="-120"/>
              </a:rPr>
              <a:t>Crear un entorno virtual que permita modelar y probar diferentes arquitecturas de sistemas distribuidos, definiendo elementos clave como nodos, enlaces y protocolos de comunicación.</a:t>
            </a:r>
            <a:endParaRPr lang="en-US" sz="1494" dirty="0"/>
          </a:p>
        </p:txBody>
      </p:sp>
      <p:sp>
        <p:nvSpPr>
          <p:cNvPr id="13" name="Shape 9"/>
          <p:cNvSpPr/>
          <p:nvPr/>
        </p:nvSpPr>
        <p:spPr>
          <a:xfrm>
            <a:off x="7528441" y="3260765"/>
            <a:ext cx="663893" cy="85249"/>
          </a:xfrm>
          <a:prstGeom prst="roundRect">
            <a:avLst>
              <a:gd name="adj" fmla="val 133517"/>
            </a:avLst>
          </a:prstGeom>
          <a:solidFill>
            <a:srgbClr val="EEEFF5"/>
          </a:solidFill>
          <a:ln/>
        </p:spPr>
      </p:sp>
      <p:sp>
        <p:nvSpPr>
          <p:cNvPr id="14" name="Shape 10"/>
          <p:cNvSpPr/>
          <p:nvPr/>
        </p:nvSpPr>
        <p:spPr>
          <a:xfrm>
            <a:off x="7101721" y="3090148"/>
            <a:ext cx="426720" cy="426720"/>
          </a:xfrm>
          <a:prstGeom prst="roundRect">
            <a:avLst>
              <a:gd name="adj" fmla="val 26674"/>
            </a:avLst>
          </a:prstGeom>
          <a:solidFill>
            <a:srgbClr val="EEEFF5"/>
          </a:solidFill>
          <a:ln/>
        </p:spPr>
      </p:sp>
      <p:sp>
        <p:nvSpPr>
          <p:cNvPr id="15" name="Text 11"/>
          <p:cNvSpPr/>
          <p:nvPr/>
        </p:nvSpPr>
        <p:spPr>
          <a:xfrm>
            <a:off x="2857678" y="4853911"/>
            <a:ext cx="159306" cy="355640"/>
          </a:xfrm>
          <a:prstGeom prst="rect">
            <a:avLst/>
          </a:prstGeom>
          <a:noFill/>
          <a:ln/>
        </p:spPr>
        <p:txBody>
          <a:bodyPr wrap="none" rtlCol="0" anchor="t"/>
          <a:lstStyle/>
          <a:p>
            <a:pPr marL="0" indent="0" algn="ctr">
              <a:lnSpc>
                <a:spcPts val="2801"/>
              </a:lnSpc>
              <a:buNone/>
            </a:pPr>
            <a:r>
              <a:rPr lang="en-US" sz="2241" b="1" dirty="0">
                <a:solidFill>
                  <a:srgbClr val="396AF1"/>
                </a:solidFill>
                <a:latin typeface="Barlow" pitchFamily="34" charset="0"/>
                <a:ea typeface="Barlow" pitchFamily="34" charset="-122"/>
                <a:cs typeface="Barlow" pitchFamily="34" charset="-120"/>
              </a:rPr>
              <a:t>2</a:t>
            </a:r>
            <a:endParaRPr lang="en-US" sz="2241" dirty="0"/>
          </a:p>
        </p:txBody>
      </p:sp>
      <p:sp>
        <p:nvSpPr>
          <p:cNvPr id="16" name="Text 12"/>
          <p:cNvSpPr/>
          <p:nvPr/>
        </p:nvSpPr>
        <p:spPr>
          <a:xfrm>
            <a:off x="8358426" y="3131582"/>
            <a:ext cx="2732842" cy="296466"/>
          </a:xfrm>
          <a:prstGeom prst="rect">
            <a:avLst/>
          </a:prstGeom>
          <a:noFill/>
          <a:ln/>
        </p:spPr>
        <p:txBody>
          <a:bodyPr wrap="none" rtlCol="0" anchor="t"/>
          <a:lstStyle/>
          <a:p>
            <a:pPr marL="0" indent="0" algn="l">
              <a:lnSpc>
                <a:spcPts val="2334"/>
              </a:lnSpc>
              <a:buNone/>
            </a:pPr>
            <a:r>
              <a:rPr lang="en-US" sz="1867" b="1" dirty="0">
                <a:solidFill>
                  <a:srgbClr val="396AF1"/>
                </a:solidFill>
                <a:latin typeface="Barlow" pitchFamily="34" charset="0"/>
                <a:ea typeface="Barlow" pitchFamily="34" charset="-122"/>
                <a:cs typeface="Barlow" pitchFamily="34" charset="-120"/>
              </a:rPr>
              <a:t>Modelado de Aplicaciones</a:t>
            </a:r>
            <a:endParaRPr lang="en-US" sz="1867" dirty="0"/>
          </a:p>
        </p:txBody>
      </p:sp>
      <p:sp>
        <p:nvSpPr>
          <p:cNvPr id="17" name="Text 13"/>
          <p:cNvSpPr/>
          <p:nvPr/>
        </p:nvSpPr>
        <p:spPr>
          <a:xfrm>
            <a:off x="8358426" y="3541752"/>
            <a:ext cx="3699272" cy="1820228"/>
          </a:xfrm>
          <a:prstGeom prst="rect">
            <a:avLst/>
          </a:prstGeom>
          <a:noFill/>
          <a:ln/>
        </p:spPr>
        <p:txBody>
          <a:bodyPr wrap="square" rtlCol="0" anchor="t"/>
          <a:lstStyle/>
          <a:p>
            <a:pPr marL="0" indent="0" algn="l">
              <a:lnSpc>
                <a:spcPts val="2390"/>
              </a:lnSpc>
              <a:buNone/>
            </a:pPr>
            <a:r>
              <a:rPr lang="en-US" sz="1494" dirty="0">
                <a:solidFill>
                  <a:srgbClr val="272525"/>
                </a:solidFill>
                <a:latin typeface="Montserrat" pitchFamily="34" charset="0"/>
                <a:ea typeface="Montserrat" pitchFamily="34" charset="-122"/>
                <a:cs typeface="Montserrat" pitchFamily="34" charset="-120"/>
              </a:rPr>
              <a:t>Desarrollar un módulo de simulación que pueda representar aplicaciones colaborativas, incluyendo flujos de trabajo, mecanismos de coordinación y estrategias de asignación de recursos.</a:t>
            </a:r>
            <a:endParaRPr lang="en-US" sz="1494" dirty="0"/>
          </a:p>
        </p:txBody>
      </p:sp>
      <p:sp>
        <p:nvSpPr>
          <p:cNvPr id="18" name="Shape 14"/>
          <p:cNvSpPr/>
          <p:nvPr/>
        </p:nvSpPr>
        <p:spPr>
          <a:xfrm>
            <a:off x="6437828" y="5111710"/>
            <a:ext cx="663893" cy="85249"/>
          </a:xfrm>
          <a:prstGeom prst="roundRect">
            <a:avLst>
              <a:gd name="adj" fmla="val 133517"/>
            </a:avLst>
          </a:prstGeom>
          <a:solidFill>
            <a:srgbClr val="EEEFF5"/>
          </a:solidFill>
          <a:ln/>
        </p:spPr>
      </p:sp>
      <p:sp>
        <p:nvSpPr>
          <p:cNvPr id="19" name="Shape 15"/>
          <p:cNvSpPr/>
          <p:nvPr/>
        </p:nvSpPr>
        <p:spPr>
          <a:xfrm>
            <a:off x="7101721" y="4941094"/>
            <a:ext cx="426720" cy="426720"/>
          </a:xfrm>
          <a:prstGeom prst="roundRect">
            <a:avLst>
              <a:gd name="adj" fmla="val 26674"/>
            </a:avLst>
          </a:prstGeom>
          <a:solidFill>
            <a:srgbClr val="EEEFF5"/>
          </a:solidFill>
          <a:ln/>
        </p:spPr>
      </p:sp>
      <p:sp>
        <p:nvSpPr>
          <p:cNvPr id="20" name="Text 16"/>
          <p:cNvSpPr/>
          <p:nvPr/>
        </p:nvSpPr>
        <p:spPr>
          <a:xfrm>
            <a:off x="8064035" y="3054726"/>
            <a:ext cx="153710" cy="355640"/>
          </a:xfrm>
          <a:prstGeom prst="rect">
            <a:avLst/>
          </a:prstGeom>
          <a:noFill/>
          <a:ln/>
        </p:spPr>
        <p:txBody>
          <a:bodyPr wrap="none" rtlCol="0" anchor="t"/>
          <a:lstStyle/>
          <a:p>
            <a:pPr marL="0" indent="0" algn="ctr">
              <a:lnSpc>
                <a:spcPts val="2801"/>
              </a:lnSpc>
              <a:buNone/>
            </a:pPr>
            <a:r>
              <a:rPr lang="en-US" sz="2241" b="1" dirty="0">
                <a:solidFill>
                  <a:srgbClr val="396AF1"/>
                </a:solidFill>
                <a:latin typeface="Barlow" pitchFamily="34" charset="0"/>
                <a:ea typeface="Barlow" pitchFamily="34" charset="-122"/>
                <a:cs typeface="Barlow" pitchFamily="34" charset="-120"/>
              </a:rPr>
              <a:t>3</a:t>
            </a:r>
            <a:endParaRPr lang="en-US" sz="2241" dirty="0"/>
          </a:p>
        </p:txBody>
      </p:sp>
      <p:sp>
        <p:nvSpPr>
          <p:cNvPr id="21" name="Text 17"/>
          <p:cNvSpPr/>
          <p:nvPr/>
        </p:nvSpPr>
        <p:spPr>
          <a:xfrm>
            <a:off x="3836908" y="4982528"/>
            <a:ext cx="2434828" cy="296466"/>
          </a:xfrm>
          <a:prstGeom prst="rect">
            <a:avLst/>
          </a:prstGeom>
          <a:noFill/>
          <a:ln/>
        </p:spPr>
        <p:txBody>
          <a:bodyPr wrap="none" rtlCol="0" anchor="t"/>
          <a:lstStyle/>
          <a:p>
            <a:pPr marL="0" indent="0" algn="r">
              <a:lnSpc>
                <a:spcPts val="2334"/>
              </a:lnSpc>
              <a:buNone/>
            </a:pPr>
            <a:r>
              <a:rPr lang="en-US" sz="1867" b="1" dirty="0">
                <a:solidFill>
                  <a:srgbClr val="396AF1"/>
                </a:solidFill>
                <a:latin typeface="Barlow" pitchFamily="34" charset="0"/>
                <a:ea typeface="Barlow" pitchFamily="34" charset="-122"/>
                <a:cs typeface="Barlow" pitchFamily="34" charset="-120"/>
              </a:rPr>
              <a:t>Análisis de Desempeño</a:t>
            </a:r>
            <a:endParaRPr lang="en-US" sz="1867" dirty="0"/>
          </a:p>
        </p:txBody>
      </p:sp>
      <p:sp>
        <p:nvSpPr>
          <p:cNvPr id="22" name="Text 18"/>
          <p:cNvSpPr/>
          <p:nvPr/>
        </p:nvSpPr>
        <p:spPr>
          <a:xfrm>
            <a:off x="2572583" y="5392698"/>
            <a:ext cx="3699153" cy="2123599"/>
          </a:xfrm>
          <a:prstGeom prst="rect">
            <a:avLst/>
          </a:prstGeom>
          <a:noFill/>
          <a:ln/>
        </p:spPr>
        <p:txBody>
          <a:bodyPr wrap="square" rtlCol="0" anchor="t"/>
          <a:lstStyle/>
          <a:p>
            <a:pPr marL="0" indent="0" algn="r">
              <a:lnSpc>
                <a:spcPts val="2390"/>
              </a:lnSpc>
              <a:buNone/>
            </a:pPr>
            <a:r>
              <a:rPr lang="en-US" sz="1494" dirty="0">
                <a:solidFill>
                  <a:srgbClr val="272525"/>
                </a:solidFill>
                <a:latin typeface="Montserrat" pitchFamily="34" charset="0"/>
                <a:ea typeface="Montserrat" pitchFamily="34" charset="-122"/>
                <a:cs typeface="Montserrat" pitchFamily="34" charset="-120"/>
              </a:rPr>
              <a:t>Implementar herramientas de monitoreo y análisis para evaluar el comportamiento del sistema distribuido y la eficiencia de las aplicaciones cooperativas bajo diferentes condiciones de carga y configuraciones.</a:t>
            </a:r>
            <a:endParaRPr lang="en-US" sz="149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360051"/>
            <a:ext cx="7477601" cy="2083118"/>
          </a:xfrm>
          <a:prstGeom prst="rect">
            <a:avLst/>
          </a:prstGeom>
          <a:noFill/>
          <a:ln/>
        </p:spPr>
        <p:txBody>
          <a:bodyPr wrap="squar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Experimentación con aplicaciones concretas en el sistema propuesto</a:t>
            </a:r>
            <a:endParaRPr lang="en-US" sz="4374" dirty="0"/>
          </a:p>
        </p:txBody>
      </p:sp>
      <p:sp>
        <p:nvSpPr>
          <p:cNvPr id="6" name="Text 2"/>
          <p:cNvSpPr/>
          <p:nvPr/>
        </p:nvSpPr>
        <p:spPr>
          <a:xfrm>
            <a:off x="833199" y="3776424"/>
            <a:ext cx="7477601"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En esta etapa, se llevarán a cabo diversos experimentos y pruebas con aplicaciones reales dentro del sistema distribuido desarrollado. Esto permitirá validar el funcionamiento de los algoritmos, modelos y mecanismos implementados, así como identificar áreas de mejora y oportunidades de optimización.</a:t>
            </a:r>
            <a:endParaRPr lang="en-US" sz="1750" dirty="0"/>
          </a:p>
        </p:txBody>
      </p:sp>
      <p:sp>
        <p:nvSpPr>
          <p:cNvPr id="7" name="Text 3"/>
          <p:cNvSpPr/>
          <p:nvPr/>
        </p:nvSpPr>
        <p:spPr>
          <a:xfrm>
            <a:off x="833199" y="5803344"/>
            <a:ext cx="7477601" cy="1066205"/>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Los resultados obtenidos de estos experimentos servirán como insumo clave para perfeccionar el sistema y asegurar que cumpla con los requisitos y necesidades de los usuarios finales.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386"/>
          </a:xfrm>
          <a:prstGeom prst="rect">
            <a:avLst/>
          </a:prstGeom>
          <a:solidFill>
            <a:srgbClr val="EEEFF5"/>
          </a:solidFill>
          <a:ln/>
        </p:spPr>
      </p:sp>
      <p:sp>
        <p:nvSpPr>
          <p:cNvPr id="4" name="Text 1"/>
          <p:cNvSpPr/>
          <p:nvPr/>
        </p:nvSpPr>
        <p:spPr>
          <a:xfrm>
            <a:off x="1905476" y="594955"/>
            <a:ext cx="10819328" cy="1352550"/>
          </a:xfrm>
          <a:prstGeom prst="rect">
            <a:avLst/>
          </a:prstGeom>
          <a:noFill/>
          <a:ln/>
        </p:spPr>
        <p:txBody>
          <a:bodyPr wrap="square" rtlCol="0" anchor="t"/>
          <a:lstStyle/>
          <a:p>
            <a:pPr marL="0" indent="0">
              <a:lnSpc>
                <a:spcPts val="5325"/>
              </a:lnSpc>
              <a:buNone/>
            </a:pPr>
            <a:r>
              <a:rPr lang="en-US" sz="4260" b="1" dirty="0">
                <a:solidFill>
                  <a:srgbClr val="396AF1"/>
                </a:solidFill>
                <a:latin typeface="Barlow" pitchFamily="34" charset="0"/>
                <a:ea typeface="Barlow" pitchFamily="34" charset="-122"/>
                <a:cs typeface="Barlow" pitchFamily="34" charset="-120"/>
              </a:rPr>
              <a:t>Colaboración con organizaciones y centros de formación para el desarrollo de prototipos</a:t>
            </a:r>
            <a:endParaRPr lang="en-US" sz="4260" dirty="0"/>
          </a:p>
        </p:txBody>
      </p:sp>
      <p:pic>
        <p:nvPicPr>
          <p:cNvPr id="5" name="Image 1" descr="preencoded.png"/>
          <p:cNvPicPr>
            <a:picLocks noChangeAspect="1"/>
          </p:cNvPicPr>
          <p:nvPr/>
        </p:nvPicPr>
        <p:blipFill>
          <a:blip r:embed="rId4"/>
          <a:stretch>
            <a:fillRect/>
          </a:stretch>
        </p:blipFill>
        <p:spPr>
          <a:xfrm>
            <a:off x="1725096" y="2650569"/>
            <a:ext cx="3390067" cy="2095143"/>
          </a:xfrm>
          <a:prstGeom prst="rect">
            <a:avLst/>
          </a:prstGeom>
        </p:spPr>
      </p:pic>
      <p:sp>
        <p:nvSpPr>
          <p:cNvPr id="6" name="Text 2"/>
          <p:cNvSpPr/>
          <p:nvPr/>
        </p:nvSpPr>
        <p:spPr>
          <a:xfrm>
            <a:off x="1905476" y="4745712"/>
            <a:ext cx="2704743" cy="338138"/>
          </a:xfrm>
          <a:prstGeom prst="rect">
            <a:avLst/>
          </a:prstGeom>
          <a:noFill/>
          <a:ln/>
        </p:spPr>
        <p:txBody>
          <a:bodyPr wrap="none" rtlCol="0" anchor="t"/>
          <a:lstStyle/>
          <a:p>
            <a:pPr marL="0" indent="0" algn="l">
              <a:lnSpc>
                <a:spcPts val="2662"/>
              </a:lnSpc>
              <a:buNone/>
            </a:pPr>
            <a:r>
              <a:rPr lang="en-US" sz="2130" b="1" dirty="0">
                <a:solidFill>
                  <a:srgbClr val="396AF1"/>
                </a:solidFill>
                <a:latin typeface="Barlow" pitchFamily="34" charset="0"/>
                <a:ea typeface="Barlow" pitchFamily="34" charset="-122"/>
                <a:cs typeface="Barlow" pitchFamily="34" charset="-120"/>
              </a:rPr>
              <a:t>Alianzas Estratégicas</a:t>
            </a:r>
            <a:endParaRPr lang="en-US" sz="2130" dirty="0"/>
          </a:p>
        </p:txBody>
      </p:sp>
      <p:sp>
        <p:nvSpPr>
          <p:cNvPr id="7" name="Text 3"/>
          <p:cNvSpPr/>
          <p:nvPr/>
        </p:nvSpPr>
        <p:spPr>
          <a:xfrm>
            <a:off x="1905476" y="5213628"/>
            <a:ext cx="3390067" cy="2422803"/>
          </a:xfrm>
          <a:prstGeom prst="rect">
            <a:avLst/>
          </a:prstGeom>
          <a:noFill/>
          <a:ln/>
        </p:spPr>
        <p:txBody>
          <a:bodyPr wrap="square" rtlCol="0" anchor="t"/>
          <a:lstStyle/>
          <a:p>
            <a:pPr marL="0" indent="0" algn="l">
              <a:lnSpc>
                <a:spcPts val="2726"/>
              </a:lnSpc>
              <a:buNone/>
            </a:pPr>
            <a:r>
              <a:rPr lang="en-US" sz="1704" dirty="0">
                <a:solidFill>
                  <a:srgbClr val="272525"/>
                </a:solidFill>
                <a:latin typeface="Montserrat" pitchFamily="34" charset="0"/>
                <a:ea typeface="Montserrat" pitchFamily="34" charset="-122"/>
                <a:cs typeface="Montserrat" pitchFamily="34" charset="-120"/>
              </a:rPr>
              <a:t>La colaboración con organizaciones y centros de formación permite desarrollar prototipos innovadores que combinan los conocimientos académicos y la experiencia práctica.</a:t>
            </a:r>
            <a:endParaRPr lang="en-US" sz="1704" dirty="0"/>
          </a:p>
        </p:txBody>
      </p:sp>
      <p:pic>
        <p:nvPicPr>
          <p:cNvPr id="8" name="Image 2" descr="preencoded.png"/>
          <p:cNvPicPr>
            <a:picLocks noChangeAspect="1"/>
          </p:cNvPicPr>
          <p:nvPr/>
        </p:nvPicPr>
        <p:blipFill>
          <a:blip r:embed="rId5"/>
          <a:stretch>
            <a:fillRect/>
          </a:stretch>
        </p:blipFill>
        <p:spPr>
          <a:xfrm>
            <a:off x="5529917" y="2585680"/>
            <a:ext cx="3390067" cy="2095143"/>
          </a:xfrm>
          <a:prstGeom prst="rect">
            <a:avLst/>
          </a:prstGeom>
        </p:spPr>
      </p:pic>
      <p:sp>
        <p:nvSpPr>
          <p:cNvPr id="9" name="Text 4"/>
          <p:cNvSpPr/>
          <p:nvPr/>
        </p:nvSpPr>
        <p:spPr>
          <a:xfrm>
            <a:off x="5620107" y="4745712"/>
            <a:ext cx="2704743" cy="338138"/>
          </a:xfrm>
          <a:prstGeom prst="rect">
            <a:avLst/>
          </a:prstGeom>
          <a:noFill/>
          <a:ln/>
        </p:spPr>
        <p:txBody>
          <a:bodyPr wrap="none" rtlCol="0" anchor="t"/>
          <a:lstStyle/>
          <a:p>
            <a:pPr marL="0" indent="0" algn="l">
              <a:lnSpc>
                <a:spcPts val="2662"/>
              </a:lnSpc>
              <a:buNone/>
            </a:pPr>
            <a:r>
              <a:rPr lang="en-US" sz="2130" b="1" dirty="0">
                <a:solidFill>
                  <a:srgbClr val="396AF1"/>
                </a:solidFill>
                <a:latin typeface="Barlow" pitchFamily="34" charset="0"/>
                <a:ea typeface="Barlow" pitchFamily="34" charset="-122"/>
                <a:cs typeface="Barlow" pitchFamily="34" charset="-120"/>
              </a:rPr>
              <a:t>Desarrollo Conjunto</a:t>
            </a:r>
            <a:endParaRPr lang="en-US" sz="2130" dirty="0"/>
          </a:p>
        </p:txBody>
      </p:sp>
      <p:sp>
        <p:nvSpPr>
          <p:cNvPr id="10" name="Text 5"/>
          <p:cNvSpPr/>
          <p:nvPr/>
        </p:nvSpPr>
        <p:spPr>
          <a:xfrm>
            <a:off x="5620107" y="5213628"/>
            <a:ext cx="3390067" cy="2076688"/>
          </a:xfrm>
          <a:prstGeom prst="rect">
            <a:avLst/>
          </a:prstGeom>
          <a:noFill/>
          <a:ln/>
        </p:spPr>
        <p:txBody>
          <a:bodyPr wrap="square" rtlCol="0" anchor="t"/>
          <a:lstStyle/>
          <a:p>
            <a:pPr marL="0" indent="0" algn="l">
              <a:lnSpc>
                <a:spcPts val="2726"/>
              </a:lnSpc>
              <a:buNone/>
            </a:pPr>
            <a:r>
              <a:rPr lang="en-US" sz="1704" dirty="0">
                <a:solidFill>
                  <a:srgbClr val="272525"/>
                </a:solidFill>
                <a:latin typeface="Montserrat" pitchFamily="34" charset="0"/>
                <a:ea typeface="Montserrat" pitchFamily="34" charset="-122"/>
                <a:cs typeface="Montserrat" pitchFamily="34" charset="-120"/>
              </a:rPr>
              <a:t>En estos entornos de trabajo conjunto, se generan sinergias creativas que aceleran el proceso de diseño y validación de nuevos sistemas distribuidos.</a:t>
            </a:r>
            <a:endParaRPr lang="en-US" sz="1704" dirty="0"/>
          </a:p>
        </p:txBody>
      </p:sp>
      <p:pic>
        <p:nvPicPr>
          <p:cNvPr id="11" name="Image 3" descr="preencoded.png"/>
          <p:cNvPicPr>
            <a:picLocks noChangeAspect="1"/>
          </p:cNvPicPr>
          <p:nvPr/>
        </p:nvPicPr>
        <p:blipFill>
          <a:blip r:embed="rId6"/>
          <a:stretch>
            <a:fillRect/>
          </a:stretch>
        </p:blipFill>
        <p:spPr>
          <a:xfrm>
            <a:off x="9334737" y="2596461"/>
            <a:ext cx="3390067" cy="2095143"/>
          </a:xfrm>
          <a:prstGeom prst="rect">
            <a:avLst/>
          </a:prstGeom>
        </p:spPr>
      </p:pic>
      <p:sp>
        <p:nvSpPr>
          <p:cNvPr id="12" name="Text 6"/>
          <p:cNvSpPr/>
          <p:nvPr/>
        </p:nvSpPr>
        <p:spPr>
          <a:xfrm>
            <a:off x="9334738" y="4745712"/>
            <a:ext cx="2704743" cy="338138"/>
          </a:xfrm>
          <a:prstGeom prst="rect">
            <a:avLst/>
          </a:prstGeom>
          <a:noFill/>
          <a:ln/>
        </p:spPr>
        <p:txBody>
          <a:bodyPr wrap="none" rtlCol="0" anchor="t"/>
          <a:lstStyle/>
          <a:p>
            <a:pPr marL="0" indent="0" algn="l">
              <a:lnSpc>
                <a:spcPts val="2662"/>
              </a:lnSpc>
              <a:buNone/>
            </a:pPr>
            <a:r>
              <a:rPr lang="en-US" sz="2130" b="1" dirty="0">
                <a:solidFill>
                  <a:srgbClr val="396AF1"/>
                </a:solidFill>
                <a:latin typeface="Barlow" pitchFamily="34" charset="0"/>
                <a:ea typeface="Barlow" pitchFamily="34" charset="-122"/>
                <a:cs typeface="Barlow" pitchFamily="34" charset="-120"/>
              </a:rPr>
              <a:t>Validación Práctica</a:t>
            </a:r>
            <a:endParaRPr lang="en-US" sz="2130" dirty="0"/>
          </a:p>
        </p:txBody>
      </p:sp>
      <p:sp>
        <p:nvSpPr>
          <p:cNvPr id="13" name="Text 7"/>
          <p:cNvSpPr/>
          <p:nvPr/>
        </p:nvSpPr>
        <p:spPr>
          <a:xfrm>
            <a:off x="9334738" y="5213628"/>
            <a:ext cx="3390067" cy="2076688"/>
          </a:xfrm>
          <a:prstGeom prst="rect">
            <a:avLst/>
          </a:prstGeom>
          <a:noFill/>
          <a:ln/>
        </p:spPr>
        <p:txBody>
          <a:bodyPr wrap="square" rtlCol="0" anchor="t"/>
          <a:lstStyle/>
          <a:p>
            <a:pPr marL="0" indent="0" algn="l">
              <a:lnSpc>
                <a:spcPts val="2726"/>
              </a:lnSpc>
              <a:buNone/>
            </a:pPr>
            <a:r>
              <a:rPr lang="en-US" sz="1704" dirty="0">
                <a:solidFill>
                  <a:srgbClr val="272525"/>
                </a:solidFill>
                <a:latin typeface="Montserrat" pitchFamily="34" charset="0"/>
                <a:ea typeface="Montserrat" pitchFamily="34" charset="-122"/>
                <a:cs typeface="Montserrat" pitchFamily="34" charset="-120"/>
              </a:rPr>
              <a:t>Los prototipos desarrollados son sometidos a pruebas rigurosas por parte de expertos, asegurando que cumplan con los requisitos de usabilidad y funcionalidad.</a:t>
            </a:r>
            <a:endParaRPr lang="en-US" sz="1704"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2365177" y="545544"/>
            <a:ext cx="9899928" cy="1855946"/>
          </a:xfrm>
          <a:prstGeom prst="rect">
            <a:avLst/>
          </a:prstGeom>
          <a:noFill/>
          <a:ln/>
        </p:spPr>
        <p:txBody>
          <a:bodyPr wrap="square" rtlCol="0" anchor="t"/>
          <a:lstStyle/>
          <a:p>
            <a:pPr marL="0" indent="0">
              <a:lnSpc>
                <a:spcPts val="4872"/>
              </a:lnSpc>
              <a:buNone/>
            </a:pPr>
            <a:r>
              <a:rPr lang="en-US" sz="3898" b="1" dirty="0">
                <a:solidFill>
                  <a:srgbClr val="396AF1"/>
                </a:solidFill>
                <a:latin typeface="Barlow" pitchFamily="34" charset="0"/>
                <a:ea typeface="Barlow" pitchFamily="34" charset="-122"/>
                <a:cs typeface="Barlow" pitchFamily="34" charset="-120"/>
              </a:rPr>
              <a:t>Importancia de respetar aspectos esenciales del funcionamiento del grupo humano y la tecnología</a:t>
            </a:r>
            <a:endParaRPr lang="en-US" sz="3898" dirty="0"/>
          </a:p>
        </p:txBody>
      </p:sp>
      <p:sp>
        <p:nvSpPr>
          <p:cNvPr id="5" name="Text 2"/>
          <p:cNvSpPr/>
          <p:nvPr/>
        </p:nvSpPr>
        <p:spPr>
          <a:xfrm>
            <a:off x="2365177" y="2896314"/>
            <a:ext cx="2112764" cy="618649"/>
          </a:xfrm>
          <a:prstGeom prst="rect">
            <a:avLst/>
          </a:prstGeom>
          <a:noFill/>
          <a:ln/>
        </p:spPr>
        <p:txBody>
          <a:bodyPr wrap="square" rtlCol="0" anchor="t"/>
          <a:lstStyle/>
          <a:p>
            <a:pPr marL="0" indent="0">
              <a:lnSpc>
                <a:spcPts val="2436"/>
              </a:lnSpc>
              <a:buNone/>
            </a:pPr>
            <a:r>
              <a:rPr lang="en-US" sz="1949" b="1" dirty="0">
                <a:solidFill>
                  <a:srgbClr val="396AF1"/>
                </a:solidFill>
                <a:latin typeface="Barlow" pitchFamily="34" charset="0"/>
                <a:ea typeface="Barlow" pitchFamily="34" charset="-122"/>
                <a:cs typeface="Barlow" pitchFamily="34" charset="-120"/>
              </a:rPr>
              <a:t>Sinergia Humano-Tecnológica</a:t>
            </a:r>
            <a:endParaRPr lang="en-US" sz="1949" dirty="0"/>
          </a:p>
        </p:txBody>
      </p:sp>
      <p:sp>
        <p:nvSpPr>
          <p:cNvPr id="6" name="Text 3"/>
          <p:cNvSpPr/>
          <p:nvPr/>
        </p:nvSpPr>
        <p:spPr>
          <a:xfrm>
            <a:off x="2365177" y="3712845"/>
            <a:ext cx="2112764" cy="3483769"/>
          </a:xfrm>
          <a:prstGeom prst="rect">
            <a:avLst/>
          </a:prstGeom>
          <a:noFill/>
          <a:ln/>
        </p:spPr>
        <p:txBody>
          <a:bodyPr wrap="square" rtlCol="0" anchor="t"/>
          <a:lstStyle/>
          <a:p>
            <a:pPr marL="0" indent="0">
              <a:lnSpc>
                <a:spcPts val="2494"/>
              </a:lnSpc>
              <a:buNone/>
            </a:pPr>
            <a:r>
              <a:rPr lang="en-US" sz="1559" dirty="0">
                <a:solidFill>
                  <a:srgbClr val="272525"/>
                </a:solidFill>
                <a:latin typeface="Montserrat" pitchFamily="34" charset="0"/>
                <a:ea typeface="Montserrat" pitchFamily="34" charset="-122"/>
                <a:cs typeface="Montserrat" pitchFamily="34" charset="-120"/>
              </a:rPr>
              <a:t>Es crucial entender que los sistemas distribuidos y CSCL deben apoyar y complementar la dinámica natural de los grupos humanos, respetando sus estructuras sociales y procesos de colaboración.</a:t>
            </a:r>
            <a:endParaRPr lang="en-US" sz="1559" dirty="0"/>
          </a:p>
        </p:txBody>
      </p:sp>
      <p:sp>
        <p:nvSpPr>
          <p:cNvPr id="7" name="Text 4"/>
          <p:cNvSpPr/>
          <p:nvPr/>
        </p:nvSpPr>
        <p:spPr>
          <a:xfrm>
            <a:off x="4968478" y="2896314"/>
            <a:ext cx="2112764" cy="927973"/>
          </a:xfrm>
          <a:prstGeom prst="rect">
            <a:avLst/>
          </a:prstGeom>
          <a:noFill/>
          <a:ln/>
        </p:spPr>
        <p:txBody>
          <a:bodyPr wrap="square" rtlCol="0" anchor="t"/>
          <a:lstStyle/>
          <a:p>
            <a:pPr marL="0" indent="0">
              <a:lnSpc>
                <a:spcPts val="2436"/>
              </a:lnSpc>
              <a:buNone/>
            </a:pPr>
            <a:r>
              <a:rPr lang="en-US" sz="1949" b="1" dirty="0">
                <a:solidFill>
                  <a:srgbClr val="396AF1"/>
                </a:solidFill>
                <a:latin typeface="Barlow" pitchFamily="34" charset="0"/>
                <a:ea typeface="Barlow" pitchFamily="34" charset="-122"/>
                <a:cs typeface="Barlow" pitchFamily="34" charset="-120"/>
              </a:rPr>
              <a:t>Adaptación a Necesidades Reales</a:t>
            </a:r>
            <a:endParaRPr lang="en-US" sz="1949" dirty="0"/>
          </a:p>
        </p:txBody>
      </p:sp>
      <p:sp>
        <p:nvSpPr>
          <p:cNvPr id="8" name="Text 5"/>
          <p:cNvSpPr/>
          <p:nvPr/>
        </p:nvSpPr>
        <p:spPr>
          <a:xfrm>
            <a:off x="4968478" y="4022169"/>
            <a:ext cx="2112764" cy="3483769"/>
          </a:xfrm>
          <a:prstGeom prst="rect">
            <a:avLst/>
          </a:prstGeom>
          <a:noFill/>
          <a:ln/>
        </p:spPr>
        <p:txBody>
          <a:bodyPr wrap="square" rtlCol="0" anchor="t"/>
          <a:lstStyle/>
          <a:p>
            <a:pPr marL="0" indent="0">
              <a:lnSpc>
                <a:spcPts val="2494"/>
              </a:lnSpc>
              <a:buNone/>
            </a:pPr>
            <a:r>
              <a:rPr lang="en-US" sz="1559" dirty="0">
                <a:solidFill>
                  <a:srgbClr val="272525"/>
                </a:solidFill>
                <a:latin typeface="Montserrat" pitchFamily="34" charset="0"/>
                <a:ea typeface="Montserrat" pitchFamily="34" charset="-122"/>
                <a:cs typeface="Montserrat" pitchFamily="34" charset="-120"/>
              </a:rPr>
              <a:t>Los diseños tecnológicos deben partir del análisis profundo de las necesidades y comportamientos de los usuarios finales, evitando imponer soluciones que no se adapten a su realidad.</a:t>
            </a:r>
            <a:endParaRPr lang="en-US" sz="1559" dirty="0"/>
          </a:p>
        </p:txBody>
      </p:sp>
      <p:sp>
        <p:nvSpPr>
          <p:cNvPr id="9" name="Text 6"/>
          <p:cNvSpPr/>
          <p:nvPr/>
        </p:nvSpPr>
        <p:spPr>
          <a:xfrm>
            <a:off x="7571780" y="2896314"/>
            <a:ext cx="2112764" cy="618649"/>
          </a:xfrm>
          <a:prstGeom prst="rect">
            <a:avLst/>
          </a:prstGeom>
          <a:noFill/>
          <a:ln/>
        </p:spPr>
        <p:txBody>
          <a:bodyPr wrap="square" rtlCol="0" anchor="t"/>
          <a:lstStyle/>
          <a:p>
            <a:pPr marL="0" indent="0">
              <a:lnSpc>
                <a:spcPts val="2436"/>
              </a:lnSpc>
              <a:buNone/>
            </a:pPr>
            <a:r>
              <a:rPr lang="en-US" sz="1949" b="1" dirty="0">
                <a:solidFill>
                  <a:srgbClr val="396AF1"/>
                </a:solidFill>
                <a:latin typeface="Barlow" pitchFamily="34" charset="0"/>
                <a:ea typeface="Barlow" pitchFamily="34" charset="-122"/>
                <a:cs typeface="Barlow" pitchFamily="34" charset="-120"/>
              </a:rPr>
              <a:t>Equilibrio Tecnológico</a:t>
            </a:r>
            <a:endParaRPr lang="en-US" sz="1949" dirty="0"/>
          </a:p>
        </p:txBody>
      </p:sp>
      <p:sp>
        <p:nvSpPr>
          <p:cNvPr id="10" name="Text 7"/>
          <p:cNvSpPr/>
          <p:nvPr/>
        </p:nvSpPr>
        <p:spPr>
          <a:xfrm>
            <a:off x="7571780" y="3712845"/>
            <a:ext cx="2112764" cy="3167063"/>
          </a:xfrm>
          <a:prstGeom prst="rect">
            <a:avLst/>
          </a:prstGeom>
          <a:noFill/>
          <a:ln/>
        </p:spPr>
        <p:txBody>
          <a:bodyPr wrap="square" rtlCol="0" anchor="t"/>
          <a:lstStyle/>
          <a:p>
            <a:pPr marL="0" indent="0">
              <a:lnSpc>
                <a:spcPts val="2494"/>
              </a:lnSpc>
              <a:buNone/>
            </a:pPr>
            <a:r>
              <a:rPr lang="en-US" sz="1559" dirty="0">
                <a:solidFill>
                  <a:srgbClr val="272525"/>
                </a:solidFill>
                <a:latin typeface="Montserrat" pitchFamily="34" charset="0"/>
                <a:ea typeface="Montserrat" pitchFamily="34" charset="-122"/>
                <a:cs typeface="Montserrat" pitchFamily="34" charset="-120"/>
              </a:rPr>
              <a:t>Es necesario encontrar un balance adecuado entre la innovación tecnológica y el respeto por las formas tradicionales de interacción y colaboración dentro de los grupos.</a:t>
            </a:r>
            <a:endParaRPr lang="en-US" sz="1559" dirty="0"/>
          </a:p>
        </p:txBody>
      </p:sp>
      <p:sp>
        <p:nvSpPr>
          <p:cNvPr id="11" name="Text 8"/>
          <p:cNvSpPr/>
          <p:nvPr/>
        </p:nvSpPr>
        <p:spPr>
          <a:xfrm>
            <a:off x="10175081" y="2896314"/>
            <a:ext cx="2112764" cy="618649"/>
          </a:xfrm>
          <a:prstGeom prst="rect">
            <a:avLst/>
          </a:prstGeom>
          <a:noFill/>
          <a:ln/>
        </p:spPr>
        <p:txBody>
          <a:bodyPr wrap="square" rtlCol="0" anchor="t"/>
          <a:lstStyle/>
          <a:p>
            <a:pPr marL="0" indent="0">
              <a:lnSpc>
                <a:spcPts val="2436"/>
              </a:lnSpc>
              <a:buNone/>
            </a:pPr>
            <a:r>
              <a:rPr lang="en-US" sz="1949" b="1" dirty="0">
                <a:solidFill>
                  <a:srgbClr val="396AF1"/>
                </a:solidFill>
                <a:latin typeface="Barlow" pitchFamily="34" charset="0"/>
                <a:ea typeface="Barlow" pitchFamily="34" charset="-122"/>
                <a:cs typeface="Barlow" pitchFamily="34" charset="-120"/>
              </a:rPr>
              <a:t>Flexibilidad y Evolución</a:t>
            </a:r>
            <a:endParaRPr lang="en-US" sz="1949" dirty="0"/>
          </a:p>
        </p:txBody>
      </p:sp>
      <p:sp>
        <p:nvSpPr>
          <p:cNvPr id="12" name="Text 9"/>
          <p:cNvSpPr/>
          <p:nvPr/>
        </p:nvSpPr>
        <p:spPr>
          <a:xfrm>
            <a:off x="10175081" y="3712845"/>
            <a:ext cx="2112764" cy="3167063"/>
          </a:xfrm>
          <a:prstGeom prst="rect">
            <a:avLst/>
          </a:prstGeom>
          <a:noFill/>
          <a:ln/>
        </p:spPr>
        <p:txBody>
          <a:bodyPr wrap="square" rtlCol="0" anchor="t"/>
          <a:lstStyle/>
          <a:p>
            <a:pPr marL="0" indent="0">
              <a:lnSpc>
                <a:spcPts val="2494"/>
              </a:lnSpc>
              <a:buNone/>
            </a:pPr>
            <a:r>
              <a:rPr lang="en-US" sz="1559" dirty="0">
                <a:solidFill>
                  <a:srgbClr val="272525"/>
                </a:solidFill>
                <a:latin typeface="Montserrat" pitchFamily="34" charset="0"/>
                <a:ea typeface="Montserrat" pitchFamily="34" charset="-122"/>
                <a:cs typeface="Montserrat" pitchFamily="34" charset="-120"/>
              </a:rPr>
              <a:t>Los sistemas deben ser lo suficientemente flexibles como para adaptarse a los cambios y la evolución natural de los grupos humanos y su forma de trabajar.</a:t>
            </a:r>
            <a:endParaRPr lang="en-US" sz="1559"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3318272" y="441008"/>
            <a:ext cx="7993737" cy="999173"/>
          </a:xfrm>
          <a:prstGeom prst="rect">
            <a:avLst/>
          </a:prstGeom>
          <a:noFill/>
          <a:ln/>
        </p:spPr>
        <p:txBody>
          <a:bodyPr wrap="square" rtlCol="0" anchor="t"/>
          <a:lstStyle/>
          <a:p>
            <a:pPr marL="0" indent="0">
              <a:lnSpc>
                <a:spcPts val="3934"/>
              </a:lnSpc>
              <a:buNone/>
            </a:pPr>
            <a:r>
              <a:rPr lang="en-US" sz="3147" b="1" dirty="0">
                <a:solidFill>
                  <a:srgbClr val="396AF1"/>
                </a:solidFill>
                <a:latin typeface="Barlow" pitchFamily="34" charset="0"/>
                <a:ea typeface="Barlow" pitchFamily="34" charset="-122"/>
                <a:cs typeface="Barlow" pitchFamily="34" charset="-120"/>
              </a:rPr>
              <a:t>Validación de modelos y mecanismos en ecosistemas computacionales complejos</a:t>
            </a:r>
            <a:endParaRPr lang="en-US" sz="3147" dirty="0"/>
          </a:p>
        </p:txBody>
      </p:sp>
      <p:pic>
        <p:nvPicPr>
          <p:cNvPr id="5" name="Image 1" descr="preencoded.png"/>
          <p:cNvPicPr>
            <a:picLocks noChangeAspect="1"/>
          </p:cNvPicPr>
          <p:nvPr/>
        </p:nvPicPr>
        <p:blipFill>
          <a:blip r:embed="rId4"/>
          <a:stretch>
            <a:fillRect/>
          </a:stretch>
        </p:blipFill>
        <p:spPr>
          <a:xfrm>
            <a:off x="4822031" y="1759863"/>
            <a:ext cx="1374815" cy="1635562"/>
          </a:xfrm>
          <a:prstGeom prst="rect">
            <a:avLst/>
          </a:prstGeom>
        </p:spPr>
      </p:pic>
      <p:sp>
        <p:nvSpPr>
          <p:cNvPr id="6" name="Text 2"/>
          <p:cNvSpPr/>
          <p:nvPr/>
        </p:nvSpPr>
        <p:spPr>
          <a:xfrm>
            <a:off x="5281136" y="2340888"/>
            <a:ext cx="70842" cy="319564"/>
          </a:xfrm>
          <a:prstGeom prst="rect">
            <a:avLst/>
          </a:prstGeom>
          <a:noFill/>
          <a:ln/>
        </p:spPr>
        <p:txBody>
          <a:bodyPr wrap="none" rtlCol="0" anchor="t"/>
          <a:lstStyle/>
          <a:p>
            <a:pPr marL="0" indent="0" algn="ctr">
              <a:lnSpc>
                <a:spcPts val="2518"/>
              </a:lnSpc>
              <a:buNone/>
            </a:pPr>
            <a:r>
              <a:rPr lang="en-US" sz="1574" b="1" dirty="0">
                <a:solidFill>
                  <a:srgbClr val="396AF1"/>
                </a:solidFill>
                <a:latin typeface="Barlow" pitchFamily="34" charset="0"/>
                <a:ea typeface="Barlow" pitchFamily="34" charset="-122"/>
                <a:cs typeface="Barlow" pitchFamily="34" charset="-120"/>
              </a:rPr>
              <a:t>1</a:t>
            </a:r>
            <a:endParaRPr lang="en-US" sz="1574" dirty="0"/>
          </a:p>
        </p:txBody>
      </p:sp>
      <p:sp>
        <p:nvSpPr>
          <p:cNvPr id="7" name="Text 3"/>
          <p:cNvSpPr/>
          <p:nvPr/>
        </p:nvSpPr>
        <p:spPr>
          <a:xfrm>
            <a:off x="5970984" y="2047518"/>
            <a:ext cx="1998345" cy="249674"/>
          </a:xfrm>
          <a:prstGeom prst="rect">
            <a:avLst/>
          </a:prstGeom>
          <a:noFill/>
          <a:ln/>
        </p:spPr>
        <p:txBody>
          <a:bodyPr wrap="none" rtlCol="0" anchor="t"/>
          <a:lstStyle/>
          <a:p>
            <a:pPr marL="0" indent="0" algn="l">
              <a:lnSpc>
                <a:spcPts val="1967"/>
              </a:lnSpc>
              <a:buNone/>
            </a:pPr>
            <a:r>
              <a:rPr lang="en-US" sz="1574" b="1" dirty="0">
                <a:solidFill>
                  <a:srgbClr val="396AF1"/>
                </a:solidFill>
                <a:latin typeface="Barlow" pitchFamily="34" charset="0"/>
                <a:ea typeface="Barlow" pitchFamily="34" charset="-122"/>
                <a:cs typeface="Barlow" pitchFamily="34" charset="-120"/>
              </a:rPr>
              <a:t>Integración</a:t>
            </a:r>
            <a:endParaRPr lang="en-US" sz="1574" dirty="0"/>
          </a:p>
        </p:txBody>
      </p:sp>
      <p:sp>
        <p:nvSpPr>
          <p:cNvPr id="8" name="Text 4"/>
          <p:cNvSpPr/>
          <p:nvPr/>
        </p:nvSpPr>
        <p:spPr>
          <a:xfrm>
            <a:off x="5970984" y="2393037"/>
            <a:ext cx="3705820" cy="255746"/>
          </a:xfrm>
          <a:prstGeom prst="rect">
            <a:avLst/>
          </a:prstGeom>
          <a:noFill/>
          <a:ln/>
        </p:spPr>
        <p:txBody>
          <a:bodyPr wrap="none" rtlCol="0" anchor="t"/>
          <a:lstStyle/>
          <a:p>
            <a:pPr marL="0" indent="0" algn="l">
              <a:lnSpc>
                <a:spcPts val="2014"/>
              </a:lnSpc>
              <a:buNone/>
            </a:pPr>
            <a:r>
              <a:rPr lang="en-US" sz="1259" dirty="0">
                <a:solidFill>
                  <a:srgbClr val="272525"/>
                </a:solidFill>
                <a:latin typeface="Montserrat" pitchFamily="34" charset="0"/>
                <a:ea typeface="Montserrat" pitchFamily="34" charset="-122"/>
                <a:cs typeface="Montserrat" pitchFamily="34" charset="-120"/>
              </a:rPr>
              <a:t>Integrar los diversos componentes del sistema</a:t>
            </a:r>
            <a:endParaRPr lang="en-US" sz="1259" dirty="0"/>
          </a:p>
        </p:txBody>
      </p:sp>
      <p:sp>
        <p:nvSpPr>
          <p:cNvPr id="9" name="Shape 5"/>
          <p:cNvSpPr/>
          <p:nvPr/>
        </p:nvSpPr>
        <p:spPr>
          <a:xfrm>
            <a:off x="5851088" y="2910007"/>
            <a:ext cx="5421035" cy="35957"/>
          </a:xfrm>
          <a:prstGeom prst="roundRect">
            <a:avLst>
              <a:gd name="adj" fmla="val 266780"/>
            </a:avLst>
          </a:prstGeom>
          <a:solidFill>
            <a:srgbClr val="EEEFF5"/>
          </a:solidFill>
          <a:ln/>
        </p:spPr>
      </p:sp>
      <p:pic>
        <p:nvPicPr>
          <p:cNvPr id="10" name="Image 2" descr="preencoded.png"/>
          <p:cNvPicPr>
            <a:picLocks noChangeAspect="1"/>
          </p:cNvPicPr>
          <p:nvPr/>
        </p:nvPicPr>
        <p:blipFill>
          <a:blip r:embed="rId5"/>
          <a:stretch>
            <a:fillRect/>
          </a:stretch>
        </p:blipFill>
        <p:spPr>
          <a:xfrm>
            <a:off x="4327446" y="2976324"/>
            <a:ext cx="2749629" cy="1635562"/>
          </a:xfrm>
          <a:prstGeom prst="rect">
            <a:avLst/>
          </a:prstGeom>
        </p:spPr>
      </p:pic>
      <p:sp>
        <p:nvSpPr>
          <p:cNvPr id="11" name="Text 6"/>
          <p:cNvSpPr/>
          <p:nvPr/>
        </p:nvSpPr>
        <p:spPr>
          <a:xfrm>
            <a:off x="5260538" y="3404830"/>
            <a:ext cx="111919" cy="319564"/>
          </a:xfrm>
          <a:prstGeom prst="rect">
            <a:avLst/>
          </a:prstGeom>
          <a:noFill/>
          <a:ln/>
        </p:spPr>
        <p:txBody>
          <a:bodyPr wrap="none" rtlCol="0" anchor="t"/>
          <a:lstStyle/>
          <a:p>
            <a:pPr marL="0" indent="0" algn="ctr">
              <a:lnSpc>
                <a:spcPts val="2518"/>
              </a:lnSpc>
              <a:buNone/>
            </a:pPr>
            <a:r>
              <a:rPr lang="en-US" sz="1574" b="1" dirty="0">
                <a:solidFill>
                  <a:srgbClr val="396AF1"/>
                </a:solidFill>
                <a:latin typeface="Barlow" pitchFamily="34" charset="0"/>
                <a:ea typeface="Barlow" pitchFamily="34" charset="-122"/>
                <a:cs typeface="Barlow" pitchFamily="34" charset="-120"/>
              </a:rPr>
              <a:t>2</a:t>
            </a:r>
            <a:endParaRPr lang="en-US" sz="1574" dirty="0"/>
          </a:p>
        </p:txBody>
      </p:sp>
      <p:sp>
        <p:nvSpPr>
          <p:cNvPr id="12" name="Text 7"/>
          <p:cNvSpPr/>
          <p:nvPr/>
        </p:nvSpPr>
        <p:spPr>
          <a:xfrm>
            <a:off x="6465570" y="3263979"/>
            <a:ext cx="1998345" cy="249674"/>
          </a:xfrm>
          <a:prstGeom prst="rect">
            <a:avLst/>
          </a:prstGeom>
          <a:noFill/>
          <a:ln/>
        </p:spPr>
        <p:txBody>
          <a:bodyPr wrap="none" rtlCol="0" anchor="t"/>
          <a:lstStyle/>
          <a:p>
            <a:pPr marL="0" indent="0" algn="l">
              <a:lnSpc>
                <a:spcPts val="1967"/>
              </a:lnSpc>
              <a:buNone/>
            </a:pPr>
            <a:r>
              <a:rPr lang="en-US" sz="1574" b="1" dirty="0">
                <a:solidFill>
                  <a:srgbClr val="396AF1"/>
                </a:solidFill>
                <a:latin typeface="Barlow" pitchFamily="34" charset="0"/>
                <a:ea typeface="Barlow" pitchFamily="34" charset="-122"/>
                <a:cs typeface="Barlow" pitchFamily="34" charset="-120"/>
              </a:rPr>
              <a:t>Optimización</a:t>
            </a:r>
            <a:endParaRPr lang="en-US" sz="1574" dirty="0"/>
          </a:p>
        </p:txBody>
      </p:sp>
      <p:sp>
        <p:nvSpPr>
          <p:cNvPr id="13" name="Text 8"/>
          <p:cNvSpPr/>
          <p:nvPr/>
        </p:nvSpPr>
        <p:spPr>
          <a:xfrm>
            <a:off x="6465570" y="3609499"/>
            <a:ext cx="4114562" cy="255746"/>
          </a:xfrm>
          <a:prstGeom prst="rect">
            <a:avLst/>
          </a:prstGeom>
          <a:noFill/>
          <a:ln/>
        </p:spPr>
        <p:txBody>
          <a:bodyPr wrap="none" rtlCol="0" anchor="t"/>
          <a:lstStyle/>
          <a:p>
            <a:pPr marL="0" indent="0" algn="l">
              <a:lnSpc>
                <a:spcPts val="2014"/>
              </a:lnSpc>
              <a:buNone/>
            </a:pPr>
            <a:r>
              <a:rPr lang="en-US" sz="1259" dirty="0">
                <a:solidFill>
                  <a:srgbClr val="272525"/>
                </a:solidFill>
                <a:latin typeface="Montserrat" pitchFamily="34" charset="0"/>
                <a:ea typeface="Montserrat" pitchFamily="34" charset="-122"/>
                <a:cs typeface="Montserrat" pitchFamily="34" charset="-120"/>
              </a:rPr>
              <a:t>Ajustar los parámetros para un rendimiento óptimo</a:t>
            </a:r>
            <a:endParaRPr lang="en-US" sz="1259" dirty="0"/>
          </a:p>
        </p:txBody>
      </p:sp>
      <p:sp>
        <p:nvSpPr>
          <p:cNvPr id="14" name="Shape 9"/>
          <p:cNvSpPr/>
          <p:nvPr/>
        </p:nvSpPr>
        <p:spPr>
          <a:xfrm>
            <a:off x="6345674" y="4126468"/>
            <a:ext cx="4926449" cy="35957"/>
          </a:xfrm>
          <a:prstGeom prst="roundRect">
            <a:avLst>
              <a:gd name="adj" fmla="val 266780"/>
            </a:avLst>
          </a:prstGeom>
          <a:solidFill>
            <a:srgbClr val="EEEFF5"/>
          </a:solidFill>
          <a:ln/>
        </p:spPr>
      </p:sp>
      <p:pic>
        <p:nvPicPr>
          <p:cNvPr id="15" name="Image 3" descr="preencoded.png"/>
          <p:cNvPicPr>
            <a:picLocks noChangeAspect="1"/>
          </p:cNvPicPr>
          <p:nvPr/>
        </p:nvPicPr>
        <p:blipFill>
          <a:blip r:embed="rId6"/>
          <a:stretch>
            <a:fillRect/>
          </a:stretch>
        </p:blipFill>
        <p:spPr>
          <a:xfrm>
            <a:off x="3832860" y="4192786"/>
            <a:ext cx="4124563" cy="1635562"/>
          </a:xfrm>
          <a:prstGeom prst="rect">
            <a:avLst/>
          </a:prstGeom>
        </p:spPr>
      </p:pic>
      <p:sp>
        <p:nvSpPr>
          <p:cNvPr id="16" name="Text 10"/>
          <p:cNvSpPr/>
          <p:nvPr/>
        </p:nvSpPr>
        <p:spPr>
          <a:xfrm>
            <a:off x="5262563" y="4621292"/>
            <a:ext cx="107990" cy="319564"/>
          </a:xfrm>
          <a:prstGeom prst="rect">
            <a:avLst/>
          </a:prstGeom>
          <a:noFill/>
          <a:ln/>
        </p:spPr>
        <p:txBody>
          <a:bodyPr wrap="none" rtlCol="0" anchor="t"/>
          <a:lstStyle/>
          <a:p>
            <a:pPr marL="0" indent="0" algn="ctr">
              <a:lnSpc>
                <a:spcPts val="2518"/>
              </a:lnSpc>
              <a:buNone/>
            </a:pPr>
            <a:r>
              <a:rPr lang="en-US" sz="1574" b="1" dirty="0">
                <a:solidFill>
                  <a:srgbClr val="396AF1"/>
                </a:solidFill>
                <a:latin typeface="Barlow" pitchFamily="34" charset="0"/>
                <a:ea typeface="Barlow" pitchFamily="34" charset="-122"/>
                <a:cs typeface="Barlow" pitchFamily="34" charset="-120"/>
              </a:rPr>
              <a:t>3</a:t>
            </a:r>
            <a:endParaRPr lang="en-US" sz="1574" dirty="0"/>
          </a:p>
        </p:txBody>
      </p:sp>
      <p:sp>
        <p:nvSpPr>
          <p:cNvPr id="17" name="Text 11"/>
          <p:cNvSpPr/>
          <p:nvPr/>
        </p:nvSpPr>
        <p:spPr>
          <a:xfrm>
            <a:off x="6960275" y="4480441"/>
            <a:ext cx="1998345" cy="249674"/>
          </a:xfrm>
          <a:prstGeom prst="rect">
            <a:avLst/>
          </a:prstGeom>
          <a:noFill/>
          <a:ln/>
        </p:spPr>
        <p:txBody>
          <a:bodyPr wrap="none" rtlCol="0" anchor="t"/>
          <a:lstStyle/>
          <a:p>
            <a:pPr marL="0" indent="0" algn="l">
              <a:lnSpc>
                <a:spcPts val="1967"/>
              </a:lnSpc>
              <a:buNone/>
            </a:pPr>
            <a:r>
              <a:rPr lang="en-US" sz="1574" b="1" dirty="0">
                <a:solidFill>
                  <a:srgbClr val="396AF1"/>
                </a:solidFill>
                <a:latin typeface="Barlow" pitchFamily="34" charset="0"/>
                <a:ea typeface="Barlow" pitchFamily="34" charset="-122"/>
                <a:cs typeface="Barlow" pitchFamily="34" charset="-120"/>
              </a:rPr>
              <a:t>Simulación</a:t>
            </a:r>
            <a:endParaRPr lang="en-US" sz="1574" dirty="0"/>
          </a:p>
        </p:txBody>
      </p:sp>
      <p:sp>
        <p:nvSpPr>
          <p:cNvPr id="18" name="Text 12"/>
          <p:cNvSpPr/>
          <p:nvPr/>
        </p:nvSpPr>
        <p:spPr>
          <a:xfrm>
            <a:off x="6960275" y="4825960"/>
            <a:ext cx="4120753" cy="255746"/>
          </a:xfrm>
          <a:prstGeom prst="rect">
            <a:avLst/>
          </a:prstGeom>
          <a:noFill/>
          <a:ln/>
        </p:spPr>
        <p:txBody>
          <a:bodyPr wrap="none" rtlCol="0" anchor="t"/>
          <a:lstStyle/>
          <a:p>
            <a:pPr marL="0" indent="0" algn="l">
              <a:lnSpc>
                <a:spcPts val="2014"/>
              </a:lnSpc>
              <a:buNone/>
            </a:pPr>
            <a:r>
              <a:rPr lang="en-US" sz="1259" dirty="0">
                <a:solidFill>
                  <a:srgbClr val="272525"/>
                </a:solidFill>
                <a:latin typeface="Montserrat" pitchFamily="34" charset="0"/>
                <a:ea typeface="Montserrat" pitchFamily="34" charset="-122"/>
                <a:cs typeface="Montserrat" pitchFamily="34" charset="-120"/>
              </a:rPr>
              <a:t>Probar el sistema en entornos simulados complejos</a:t>
            </a:r>
            <a:endParaRPr lang="en-US" sz="1259" dirty="0"/>
          </a:p>
        </p:txBody>
      </p:sp>
      <p:sp>
        <p:nvSpPr>
          <p:cNvPr id="19" name="Shape 13"/>
          <p:cNvSpPr/>
          <p:nvPr/>
        </p:nvSpPr>
        <p:spPr>
          <a:xfrm>
            <a:off x="6840379" y="5342930"/>
            <a:ext cx="4431744" cy="35957"/>
          </a:xfrm>
          <a:prstGeom prst="roundRect">
            <a:avLst>
              <a:gd name="adj" fmla="val 266780"/>
            </a:avLst>
          </a:prstGeom>
          <a:solidFill>
            <a:srgbClr val="EEEFF5"/>
          </a:solidFill>
          <a:ln/>
        </p:spPr>
      </p:sp>
      <p:pic>
        <p:nvPicPr>
          <p:cNvPr id="20" name="Image 4" descr="preencoded.png"/>
          <p:cNvPicPr>
            <a:picLocks noChangeAspect="1"/>
          </p:cNvPicPr>
          <p:nvPr/>
        </p:nvPicPr>
        <p:blipFill>
          <a:blip r:embed="rId7"/>
          <a:stretch>
            <a:fillRect/>
          </a:stretch>
        </p:blipFill>
        <p:spPr>
          <a:xfrm>
            <a:off x="3338155" y="5409248"/>
            <a:ext cx="5499378" cy="1635562"/>
          </a:xfrm>
          <a:prstGeom prst="rect">
            <a:avLst/>
          </a:prstGeom>
        </p:spPr>
      </p:pic>
      <p:sp>
        <p:nvSpPr>
          <p:cNvPr id="21" name="Text 14"/>
          <p:cNvSpPr/>
          <p:nvPr/>
        </p:nvSpPr>
        <p:spPr>
          <a:xfrm>
            <a:off x="5256014" y="5837753"/>
            <a:ext cx="120968" cy="319564"/>
          </a:xfrm>
          <a:prstGeom prst="rect">
            <a:avLst/>
          </a:prstGeom>
          <a:noFill/>
          <a:ln/>
        </p:spPr>
        <p:txBody>
          <a:bodyPr wrap="none" rtlCol="0" anchor="t"/>
          <a:lstStyle/>
          <a:p>
            <a:pPr marL="0" indent="0" algn="ctr">
              <a:lnSpc>
                <a:spcPts val="2518"/>
              </a:lnSpc>
              <a:buNone/>
            </a:pPr>
            <a:r>
              <a:rPr lang="en-US" sz="1574" b="1" dirty="0">
                <a:solidFill>
                  <a:srgbClr val="396AF1"/>
                </a:solidFill>
                <a:latin typeface="Barlow" pitchFamily="34" charset="0"/>
                <a:ea typeface="Barlow" pitchFamily="34" charset="-122"/>
                <a:cs typeface="Barlow" pitchFamily="34" charset="-120"/>
              </a:rPr>
              <a:t>4</a:t>
            </a:r>
            <a:endParaRPr lang="en-US" sz="1574" dirty="0"/>
          </a:p>
        </p:txBody>
      </p:sp>
      <p:sp>
        <p:nvSpPr>
          <p:cNvPr id="22" name="Text 15"/>
          <p:cNvSpPr/>
          <p:nvPr/>
        </p:nvSpPr>
        <p:spPr>
          <a:xfrm>
            <a:off x="7454741" y="5569029"/>
            <a:ext cx="1998345" cy="249674"/>
          </a:xfrm>
          <a:prstGeom prst="rect">
            <a:avLst/>
          </a:prstGeom>
          <a:noFill/>
          <a:ln/>
        </p:spPr>
        <p:txBody>
          <a:bodyPr wrap="none" rtlCol="0" anchor="t"/>
          <a:lstStyle/>
          <a:p>
            <a:pPr marL="0" indent="0" algn="l">
              <a:lnSpc>
                <a:spcPts val="1967"/>
              </a:lnSpc>
              <a:buNone/>
            </a:pPr>
            <a:r>
              <a:rPr lang="en-US" sz="1574" b="1" dirty="0">
                <a:solidFill>
                  <a:srgbClr val="396AF1"/>
                </a:solidFill>
                <a:latin typeface="Barlow" pitchFamily="34" charset="0"/>
                <a:ea typeface="Barlow" pitchFamily="34" charset="-122"/>
                <a:cs typeface="Barlow" pitchFamily="34" charset="-120"/>
              </a:rPr>
              <a:t>Monitoreo</a:t>
            </a:r>
            <a:endParaRPr lang="en-US" sz="1574" dirty="0"/>
          </a:p>
        </p:txBody>
      </p:sp>
      <p:sp>
        <p:nvSpPr>
          <p:cNvPr id="23" name="Text 16"/>
          <p:cNvSpPr/>
          <p:nvPr/>
        </p:nvSpPr>
        <p:spPr>
          <a:xfrm>
            <a:off x="7454741" y="5914549"/>
            <a:ext cx="3697486" cy="511493"/>
          </a:xfrm>
          <a:prstGeom prst="rect">
            <a:avLst/>
          </a:prstGeom>
          <a:noFill/>
          <a:ln/>
        </p:spPr>
        <p:txBody>
          <a:bodyPr wrap="square" rtlCol="0" anchor="t"/>
          <a:lstStyle/>
          <a:p>
            <a:pPr marL="0" indent="0" algn="l">
              <a:lnSpc>
                <a:spcPts val="2014"/>
              </a:lnSpc>
              <a:buNone/>
            </a:pPr>
            <a:r>
              <a:rPr lang="en-US" sz="1259" dirty="0">
                <a:solidFill>
                  <a:srgbClr val="272525"/>
                </a:solidFill>
                <a:latin typeface="Montserrat" pitchFamily="34" charset="0"/>
                <a:ea typeface="Montserrat" pitchFamily="34" charset="-122"/>
                <a:cs typeface="Montserrat" pitchFamily="34" charset="-120"/>
              </a:rPr>
              <a:t>Supervisar el comportamiento del sistema en tiempo real</a:t>
            </a:r>
            <a:endParaRPr lang="en-US" sz="1259" dirty="0"/>
          </a:p>
        </p:txBody>
      </p:sp>
      <p:sp>
        <p:nvSpPr>
          <p:cNvPr id="24" name="Text 17"/>
          <p:cNvSpPr/>
          <p:nvPr/>
        </p:nvSpPr>
        <p:spPr>
          <a:xfrm>
            <a:off x="3318272" y="6765608"/>
            <a:ext cx="7993737" cy="1022985"/>
          </a:xfrm>
          <a:prstGeom prst="rect">
            <a:avLst/>
          </a:prstGeom>
          <a:noFill/>
          <a:ln/>
        </p:spPr>
        <p:txBody>
          <a:bodyPr wrap="square" rtlCol="0" anchor="t"/>
          <a:lstStyle/>
          <a:p>
            <a:pPr marL="0" indent="0">
              <a:lnSpc>
                <a:spcPts val="2014"/>
              </a:lnSpc>
              <a:buNone/>
            </a:pPr>
            <a:r>
              <a:rPr lang="en-US" sz="1259" dirty="0">
                <a:solidFill>
                  <a:srgbClr val="272525"/>
                </a:solidFill>
                <a:latin typeface="Montserrat" pitchFamily="34" charset="0"/>
                <a:ea typeface="Montserrat" pitchFamily="34" charset="-122"/>
                <a:cs typeface="Montserrat" pitchFamily="34" charset="-120"/>
              </a:rPr>
              <a:t>La validación de los modelos y mecanismos propuestos es fundamental para asegurar su correcto funcionamiento en ecosistemas computacionales complejos. Esto implica una cuidadosa integración de los diversos componentes, la optimización de los parámetros, la simulación exhaustiva en entornos realistas y el monitoreo continuo del sistema en producción.</a:t>
            </a:r>
            <a:endParaRPr lang="en-US" sz="1259"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921</Words>
  <Application>Microsoft Office PowerPoint</Application>
  <PresentationFormat>Personalizado</PresentationFormat>
  <Paragraphs>76</Paragraphs>
  <Slides>11</Slides>
  <Notes>11</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11</vt:i4>
      </vt:variant>
    </vt:vector>
  </HeadingPairs>
  <TitlesOfParts>
    <vt:vector size="15" baseType="lpstr">
      <vt:lpstr>Arial</vt:lpstr>
      <vt:lpstr>Barlow</vt:lpstr>
      <vt:lpstr>Montserrat</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ALCIVAR RIVAS MARIA JUDITH</cp:lastModifiedBy>
  <cp:revision>2</cp:revision>
  <dcterms:created xsi:type="dcterms:W3CDTF">2024-05-01T18:25:36Z</dcterms:created>
  <dcterms:modified xsi:type="dcterms:W3CDTF">2024-05-01T18:48:27Z</dcterms:modified>
</cp:coreProperties>
</file>